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10.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Lst>
  <p:sldSz cy="6858000" cx="9144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1E713-36ED-41E4-A516-C9B34E94495B}" type="datetimeFigureOut">
              <a:rPr lang="en-US" smtClean="0"/>
              <a:t>06-Mar-24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C03B6-A761-42C1-8E41-465C8210424C}" type="slidenum">
              <a:rPr lang="en-US" smtClean="0"/>
              <a:t>‹#›</a:t>
            </a:fld>
            <a:endParaRPr lang="en-US"/>
          </a:p>
        </p:txBody>
      </p:sp>
    </p:spTree>
    <p:extLst>
      <p:ext uri="{BB962C8B-B14F-4D97-AF65-F5344CB8AC3E}">
        <p14:creationId xmlns:p14="http://schemas.microsoft.com/office/powerpoint/2010/main" val="158265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0DE3-D2AE-4FA4-31CF-5A93A249E0A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E479E36-F91A-5DFF-D9B8-70779DA00B0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B8EAA52-A4F3-CD06-BA0B-CBDE7D174F65}"/>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5" name="Footer Placeholder 4">
            <a:extLst>
              <a:ext uri="{FF2B5EF4-FFF2-40B4-BE49-F238E27FC236}">
                <a16:creationId xmlns:a16="http://schemas.microsoft.com/office/drawing/2014/main" id="{35C8BE60-9C29-F352-BD28-39497F12E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A43E9-8C66-3398-8DF7-7EF3F598107B}"/>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411722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69C-9E2F-E93B-75E2-5BC104F9B2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0135B1-7661-DF4D-CB49-FD3D1CFBBD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F967A-491B-60C8-5D04-A6BA1D6BFCB3}"/>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5" name="Footer Placeholder 4">
            <a:extLst>
              <a:ext uri="{FF2B5EF4-FFF2-40B4-BE49-F238E27FC236}">
                <a16:creationId xmlns:a16="http://schemas.microsoft.com/office/drawing/2014/main" id="{1F60BE55-7B3F-9068-7A24-DD0EA893A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043DF-92D3-4C2C-6A24-534A62BCCE93}"/>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257892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E7AA4-3EE4-3C87-CCA7-552406C6655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AEE4B6-891A-A4AA-893D-027F730F5BAF}"/>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4A2CD-EA45-F235-8E01-2673C345944E}"/>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5" name="Footer Placeholder 4">
            <a:extLst>
              <a:ext uri="{FF2B5EF4-FFF2-40B4-BE49-F238E27FC236}">
                <a16:creationId xmlns:a16="http://schemas.microsoft.com/office/drawing/2014/main" id="{C9258A0E-AB5F-844F-6318-96DCB1FF1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DA0C31-5C39-87E3-87E2-F57A178E914C}"/>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767812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EE65-3139-AC30-4F1A-991D74564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1AA573-E114-64B2-6A4C-95FE68325E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B5327-836B-6E0B-A1C5-92892BAA6044}"/>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5" name="Footer Placeholder 4">
            <a:extLst>
              <a:ext uri="{FF2B5EF4-FFF2-40B4-BE49-F238E27FC236}">
                <a16:creationId xmlns:a16="http://schemas.microsoft.com/office/drawing/2014/main" id="{F0D25A4B-327A-6705-DC60-00D15D88FC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EC2950-3BAF-6005-E434-B6A598ECF302}"/>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2275863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3D3C-9827-22DB-045B-C9F7C44CCDC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601705D-D833-F245-8D9E-45DE7CE5AE5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E61537-50A9-34BD-D5CC-F279718707A4}"/>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5" name="Footer Placeholder 4">
            <a:extLst>
              <a:ext uri="{FF2B5EF4-FFF2-40B4-BE49-F238E27FC236}">
                <a16:creationId xmlns:a16="http://schemas.microsoft.com/office/drawing/2014/main" id="{69FB8080-7CFA-2254-766F-B2E8337BD5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C3918-3CEF-854B-FADE-D15ABC02F3E4}"/>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247559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0A82-3BCF-9602-709E-2D61F8F41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8C12-274D-13A5-5FD6-7A5EF8337FF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9A6677-217F-8ED9-0793-DBAF5EB6D1B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F8ECB5-88C6-134A-F4B4-0EC2DBCFA9CE}"/>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6" name="Footer Placeholder 5">
            <a:extLst>
              <a:ext uri="{FF2B5EF4-FFF2-40B4-BE49-F238E27FC236}">
                <a16:creationId xmlns:a16="http://schemas.microsoft.com/office/drawing/2014/main" id="{44EEB8DB-4E8C-F6A1-C56F-6478A4AF1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BAB55-2BA6-0E21-6D78-F80248986B78}"/>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23685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F1C3-FDCF-15AA-B04C-FEC0195251BA}"/>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5E3364-27F1-CBE3-1022-38A62404CFF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0272406-59F4-5D9F-5494-8CB7F78032B9}"/>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7ADC55-0A5D-9894-A0F0-38CF2BD686B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EC5DC7D-FCED-38E6-8CFE-8CE2088004B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19DBFF-53F3-41C8-8CF8-2D6062613879}"/>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8" name="Footer Placeholder 7">
            <a:extLst>
              <a:ext uri="{FF2B5EF4-FFF2-40B4-BE49-F238E27FC236}">
                <a16:creationId xmlns:a16="http://schemas.microsoft.com/office/drawing/2014/main" id="{2EAE6D49-184C-A665-B8C8-35BA022897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8DD58C-5D4A-6311-598E-50611025BC7B}"/>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527250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FAFE-B984-C4BB-B328-0823A4D09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F6B082-6F95-2F17-13CE-856CE515CC04}"/>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4" name="Footer Placeholder 3">
            <a:extLst>
              <a:ext uri="{FF2B5EF4-FFF2-40B4-BE49-F238E27FC236}">
                <a16:creationId xmlns:a16="http://schemas.microsoft.com/office/drawing/2014/main" id="{5787BCB0-47C6-46CA-EBB8-16AF96314E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06F6AC-4CFE-64CE-73BB-3A23CA92A83F}"/>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1075020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0B7798-1806-DC24-FD45-321C30F7DEF1}"/>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3" name="Footer Placeholder 2">
            <a:extLst>
              <a:ext uri="{FF2B5EF4-FFF2-40B4-BE49-F238E27FC236}">
                <a16:creationId xmlns:a16="http://schemas.microsoft.com/office/drawing/2014/main" id="{27039A02-9B55-A56C-2028-D3E31280C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20E610-B55E-090E-B441-7CC56627B25F}"/>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359608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849D-2EC9-7402-6232-339545E912E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1826ABC-724D-E99B-208C-8AF887BB008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207C9-CF45-4603-3018-14EAEE09547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35A95FA-3985-A661-59F9-14DA0D46C0C8}"/>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6" name="Footer Placeholder 5">
            <a:extLst>
              <a:ext uri="{FF2B5EF4-FFF2-40B4-BE49-F238E27FC236}">
                <a16:creationId xmlns:a16="http://schemas.microsoft.com/office/drawing/2014/main" id="{9DC7F232-C3AB-51B5-62A2-3A616699B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ECF06B-1152-17A8-98AD-98ABE151260B}"/>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327720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FF06-9059-B424-039C-5FC699ECAC6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6E385E7-4120-1484-66A2-7F968A4DB18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A31B0B5-C899-937E-60EE-D2D5A596C65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E8A1841-DABE-0141-ED1C-F2A2A8AA18C4}"/>
              </a:ext>
            </a:extLst>
          </p:cNvPr>
          <p:cNvSpPr>
            <a:spLocks noGrp="1"/>
          </p:cNvSpPr>
          <p:nvPr>
            <p:ph type="dt" sz="half" idx="10"/>
          </p:nvPr>
        </p:nvSpPr>
        <p:spPr/>
        <p:txBody>
          <a:bodyPr/>
          <a:lstStyle/>
          <a:p>
            <a:fld id="{02B99DD7-14BE-48AA-82E9-639637362127}" type="datetimeFigureOut">
              <a:rPr lang="en-US" smtClean="0"/>
              <a:t>06-Mar-24</a:t>
            </a:fld>
            <a:endParaRPr lang="en-US"/>
          </a:p>
        </p:txBody>
      </p:sp>
      <p:sp>
        <p:nvSpPr>
          <p:cNvPr id="6" name="Footer Placeholder 5">
            <a:extLst>
              <a:ext uri="{FF2B5EF4-FFF2-40B4-BE49-F238E27FC236}">
                <a16:creationId xmlns:a16="http://schemas.microsoft.com/office/drawing/2014/main" id="{F9D6AED2-2576-E3C8-253E-57B9B897B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A2361-080A-AD36-5E5F-6DEA4111971A}"/>
              </a:ext>
            </a:extLst>
          </p:cNvPr>
          <p:cNvSpPr>
            <a:spLocks noGrp="1"/>
          </p:cNvSpPr>
          <p:nvPr>
            <p:ph type="sldNum" sz="quarter" idx="12"/>
          </p:nvPr>
        </p:nvSpPr>
        <p:spPr/>
        <p:txBody>
          <a:bodyPr/>
          <a:lstStyle/>
          <a:p>
            <a:fld id="{0A8B1031-DD85-4F54-B920-03C0DA7D09C0}" type="slidenum">
              <a:rPr lang="en-US" smtClean="0"/>
              <a:t>‹#›</a:t>
            </a:fld>
            <a:endParaRPr lang="en-US"/>
          </a:p>
        </p:txBody>
      </p:sp>
    </p:spTree>
    <p:extLst>
      <p:ext uri="{BB962C8B-B14F-4D97-AF65-F5344CB8AC3E}">
        <p14:creationId xmlns:p14="http://schemas.microsoft.com/office/powerpoint/2010/main" val="3960893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00">
            <a:alpha val="20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F3E04-04A5-111D-E3A7-058B28F3389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2871D0-4087-D258-D4F8-7DD4A113BC6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7382E-6133-7C6E-5F3E-4E4A417E272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2B99DD7-14BE-48AA-82E9-639637362127}" type="datetimeFigureOut">
              <a:rPr lang="en-US" smtClean="0"/>
              <a:t>06-Mar-24</a:t>
            </a:fld>
            <a:endParaRPr lang="en-US"/>
          </a:p>
        </p:txBody>
      </p:sp>
      <p:sp>
        <p:nvSpPr>
          <p:cNvPr id="5" name="Footer Placeholder 4">
            <a:extLst>
              <a:ext uri="{FF2B5EF4-FFF2-40B4-BE49-F238E27FC236}">
                <a16:creationId xmlns:a16="http://schemas.microsoft.com/office/drawing/2014/main" id="{007DD05E-BA49-8B30-D264-9054D19FE12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B34928-FBFF-68C9-3655-3E756BA3871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8B1031-DD85-4F54-B920-03C0DA7D09C0}" type="slidenum">
              <a:rPr lang="en-US" smtClean="0"/>
              <a:t>‹#›</a:t>
            </a:fld>
            <a:endParaRPr lang="en-US"/>
          </a:p>
        </p:txBody>
      </p:sp>
    </p:spTree>
    <p:extLst>
      <p:ext uri="{BB962C8B-B14F-4D97-AF65-F5344CB8AC3E}">
        <p14:creationId xmlns:p14="http://schemas.microsoft.com/office/powerpoint/2010/main" val="27519374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scikit-learn.or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FAA6-0AF8-2F4A-C84C-F89163A088C6}"/>
              </a:ext>
            </a:extLst>
          </p:cNvPr>
          <p:cNvSpPr>
            <a:spLocks noGrp="1"/>
          </p:cNvSpPr>
          <p:nvPr>
            <p:ph type="ctrTitle"/>
          </p:nvPr>
        </p:nvSpPr>
        <p:spPr>
          <a:xfrm>
            <a:off x="1049693" y="310599"/>
            <a:ext cx="7646437" cy="3393653"/>
          </a:xfrm>
        </p:spPr>
        <p:txBody>
          <a:bodyPr>
            <a:normAutofit/>
          </a:bodyPr>
          <a:lstStyle/>
          <a:p>
            <a:r>
              <a:rPr lang="en-US" sz="3600" b="1" i="0" u="none" strike="noStrike" baseline="0" dirty="0">
                <a:latin typeface="Arial" panose="020B0604020202020204" pitchFamily="34" charset="0"/>
              </a:rPr>
              <a:t>Introduction to Machine Learning</a:t>
            </a:r>
            <a:br>
              <a:rPr lang="en-US" sz="3600" b="1" i="0" u="none" strike="noStrike" baseline="0" dirty="0">
                <a:latin typeface="Arial" panose="020B0604020202020204" pitchFamily="34" charset="0"/>
              </a:rPr>
            </a:br>
            <a:br>
              <a:rPr lang="en-US" sz="3600" b="1" i="0" u="none" strike="noStrike" baseline="0" dirty="0">
                <a:latin typeface="Arial" panose="020B0604020202020204" pitchFamily="34" charset="0"/>
              </a:rPr>
            </a:br>
            <a:r>
              <a:rPr lang="en-US" sz="3600" b="1" i="0" u="none" strike="noStrike" baseline="0" dirty="0">
                <a:latin typeface="Arial" panose="020B0604020202020204" pitchFamily="34" charset="0"/>
              </a:rPr>
              <a:t>ARM-206</a:t>
            </a:r>
            <a:br>
              <a:rPr lang="en-US" sz="3600" b="1" i="0" u="none" strike="noStrike" baseline="0" dirty="0">
                <a:latin typeface="Arial" panose="020B0604020202020204" pitchFamily="34" charset="0"/>
              </a:rPr>
            </a:br>
            <a:br>
              <a:rPr lang="en-US" sz="3600" b="1" i="0" u="none" strike="noStrike" baseline="0" dirty="0">
                <a:latin typeface="Arial" panose="020B0604020202020204" pitchFamily="34" charset="0"/>
              </a:rPr>
            </a:br>
            <a:r>
              <a:rPr lang="en-US" sz="3600" b="1" i="0" u="none" strike="noStrike" baseline="0" dirty="0">
                <a:latin typeface="Arial" panose="020B0604020202020204" pitchFamily="34" charset="0"/>
              </a:rPr>
              <a:t>Unit-II</a:t>
            </a:r>
            <a:endParaRPr lang="en-US" sz="3600" b="1" dirty="0"/>
          </a:p>
        </p:txBody>
      </p:sp>
    </p:spTree>
    <p:extLst>
      <p:ext uri="{BB962C8B-B14F-4D97-AF65-F5344CB8AC3E}">
        <p14:creationId xmlns:p14="http://schemas.microsoft.com/office/powerpoint/2010/main" val="711249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923731" y="71925"/>
            <a:ext cx="7427167" cy="1077218"/>
          </a:xfrm>
          <a:prstGeom prst="rect">
            <a:avLst/>
          </a:prstGeom>
          <a:noFill/>
        </p:spPr>
        <p:txBody>
          <a:bodyPr wrap="square">
            <a:spAutoFit/>
          </a:bodyPr>
          <a:lstStyle/>
          <a:p>
            <a:br>
              <a:rPr lang="en-US" sz="3200" b="0" i="0" dirty="0">
                <a:solidFill>
                  <a:srgbClr val="333333"/>
                </a:solidFill>
                <a:effectLst/>
                <a:latin typeface="inter-regular"/>
              </a:rPr>
            </a:br>
            <a:endParaRPr lang="en-US" sz="3200" dirty="0"/>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396551" y="510009"/>
            <a:ext cx="8350898" cy="5536229"/>
          </a:xfrm>
        </p:spPr>
        <p:txBody>
          <a:bodyPr rtlCol="0">
            <a:noAutofit/>
          </a:bodyPr>
          <a:lstStyle/>
          <a:p>
            <a:pPr marL="0" indent="0">
              <a:buNone/>
            </a:pPr>
            <a:r>
              <a:rPr lang="en-US" sz="3600" b="1" dirty="0">
                <a:solidFill>
                  <a:srgbClr val="C00000"/>
                </a:solidFill>
              </a:rPr>
              <a:t>2. Classification</a:t>
            </a:r>
          </a:p>
          <a:p>
            <a:pPr marL="0" indent="0">
              <a:buNone/>
            </a:pPr>
            <a:endParaRPr lang="en-US" b="1" dirty="0"/>
          </a:p>
          <a:p>
            <a:pPr marL="0" indent="0">
              <a:buNone/>
            </a:pPr>
            <a:r>
              <a:rPr lang="en-US" b="1" dirty="0"/>
              <a:t>Classification algorithms are used when the output variable is categorical, which means there are two classes such as Yes-No, Male-Female, True-false, etc. Multiclass classification is also possible.</a:t>
            </a:r>
          </a:p>
          <a:p>
            <a:r>
              <a:rPr lang="en-US" b="1" dirty="0"/>
              <a:t>Spam Filtering,</a:t>
            </a:r>
          </a:p>
          <a:p>
            <a:r>
              <a:rPr lang="en-US" b="1" dirty="0"/>
              <a:t>Random Forest</a:t>
            </a:r>
          </a:p>
          <a:p>
            <a:r>
              <a:rPr lang="en-US" b="1" dirty="0"/>
              <a:t>Decision Trees</a:t>
            </a:r>
          </a:p>
          <a:p>
            <a:r>
              <a:rPr lang="en-US" b="1" dirty="0"/>
              <a:t>Logistic Regression</a:t>
            </a:r>
          </a:p>
          <a:p>
            <a:r>
              <a:rPr lang="en-US" b="1" dirty="0"/>
              <a:t>Support vector Machines</a:t>
            </a:r>
          </a:p>
        </p:txBody>
      </p:sp>
    </p:spTree>
    <p:extLst>
      <p:ext uri="{BB962C8B-B14F-4D97-AF65-F5344CB8AC3E}">
        <p14:creationId xmlns:p14="http://schemas.microsoft.com/office/powerpoint/2010/main" val="319780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ox(in)">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box(in)">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box(in)">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box(in)">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box(in)">
                                      <p:cBhvr>
                                        <p:cTn id="3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121638" y="-102637"/>
            <a:ext cx="9022362" cy="584775"/>
          </a:xfrm>
          <a:prstGeom prst="rect">
            <a:avLst/>
          </a:prstGeom>
          <a:noFill/>
        </p:spPr>
        <p:txBody>
          <a:bodyPr wrap="square" rtlCol="0">
            <a:spAutoFit/>
          </a:bodyPr>
          <a:lstStyle/>
          <a:p>
            <a:pPr algn="ctr"/>
            <a:r>
              <a:rPr lang="en-US" sz="3200" b="1" i="0" dirty="0">
                <a:solidFill>
                  <a:srgbClr val="C00000"/>
                </a:solidFill>
                <a:effectLst/>
                <a:latin typeface="erdana"/>
              </a:rPr>
              <a:t>Logistic Regression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8179FFE-BBFC-E83E-3DC0-D000C5379998}"/>
                  </a:ext>
                </a:extLst>
              </p:cNvPr>
              <p:cNvSpPr txBox="1"/>
              <p:nvPr/>
            </p:nvSpPr>
            <p:spPr>
              <a:xfrm>
                <a:off x="228515" y="793103"/>
                <a:ext cx="8313576" cy="5019323"/>
              </a:xfrm>
              <a:prstGeom prst="rect">
                <a:avLst/>
              </a:prstGeom>
              <a:noFill/>
            </p:spPr>
            <p:txBody>
              <a:bodyPr wrap="square" rtlCol="0">
                <a:spAutoFit/>
              </a:bodyPr>
              <a:lstStyle/>
              <a:p>
                <a:pPr lvl="1" algn="ctr"/>
                <a:r>
                  <a:rPr lang="en-IN" sz="2400" b="1" dirty="0">
                    <a:solidFill>
                      <a:srgbClr val="FF0000"/>
                    </a:solidFill>
                  </a:rPr>
                  <a:t>Odds_Ratio=</a:t>
                </a:r>
                <a14:m>
                  <m:oMath xmlns:m="http://schemas.openxmlformats.org/officeDocument/2006/math">
                    <m:f>
                      <m:fPr>
                        <m:ctrlPr>
                          <a:rPr lang="en-IN" sz="2400" b="1" i="1" smtClean="0">
                            <a:solidFill>
                              <a:srgbClr val="FF0000"/>
                            </a:solidFill>
                            <a:latin typeface="Cambria Math" panose="02040503050406030204" pitchFamily="18" charset="0"/>
                          </a:rPr>
                        </m:ctrlPr>
                      </m:fPr>
                      <m:num>
                        <m:r>
                          <a:rPr lang="en-IN" sz="2400" b="1" i="1" smtClean="0">
                            <a:solidFill>
                              <a:srgbClr val="FF0000"/>
                            </a:solidFill>
                            <a:latin typeface="Cambria Math"/>
                          </a:rPr>
                          <m:t>𝑷</m:t>
                        </m:r>
                      </m:num>
                      <m:den>
                        <m:r>
                          <a:rPr lang="en-IN" sz="2400" b="1" i="1" smtClean="0">
                            <a:solidFill>
                              <a:srgbClr val="FF0000"/>
                            </a:solidFill>
                            <a:latin typeface="Cambria Math"/>
                          </a:rPr>
                          <m:t>𝟏</m:t>
                        </m:r>
                        <m:r>
                          <a:rPr lang="en-IN" sz="2400" b="1" i="1" smtClean="0">
                            <a:solidFill>
                              <a:srgbClr val="FF0000"/>
                            </a:solidFill>
                            <a:latin typeface="Cambria Math"/>
                          </a:rPr>
                          <m:t>−</m:t>
                        </m:r>
                        <m:r>
                          <a:rPr lang="en-IN" sz="2400" b="1" i="1" smtClean="0">
                            <a:solidFill>
                              <a:srgbClr val="FF0000"/>
                            </a:solidFill>
                            <a:latin typeface="Cambria Math"/>
                          </a:rPr>
                          <m:t>𝑷</m:t>
                        </m:r>
                      </m:den>
                    </m:f>
                  </m:oMath>
                </a14:m>
                <a:endParaRPr lang="en-IN" sz="2400" b="1" dirty="0">
                  <a:solidFill>
                    <a:srgbClr val="FF0000"/>
                  </a:solidFill>
                </a:endParaRPr>
              </a:p>
              <a:p>
                <a:pPr lvl="1"/>
                <a:r>
                  <a:rPr lang="en-IN" sz="2400" b="1" dirty="0">
                    <a:solidFill>
                      <a:srgbClr val="FF0000"/>
                    </a:solidFill>
                  </a:rPr>
                  <a:t>Where P stands for the Probability of positive event.</a:t>
                </a:r>
              </a:p>
              <a:p>
                <a:pPr lvl="1"/>
                <a:endParaRPr lang="en-IN" sz="2400" b="1" dirty="0">
                  <a:solidFill>
                    <a:srgbClr val="FF0000"/>
                  </a:solidFill>
                </a:endParaRPr>
              </a:p>
              <a:p>
                <a:pPr lvl="1"/>
                <a14:m>
                  <m:oMathPara xmlns:m="http://schemas.openxmlformats.org/officeDocument/2006/math">
                    <m:oMathParaPr>
                      <m:jc m:val="centerGroup"/>
                    </m:oMathParaPr>
                    <m:oMath xmlns:m="http://schemas.openxmlformats.org/officeDocument/2006/math">
                      <m:r>
                        <a:rPr lang="en-IN" sz="2400" b="1" i="1" smtClean="0">
                          <a:solidFill>
                            <a:srgbClr val="FF0000"/>
                          </a:solidFill>
                          <a:latin typeface="Cambria Math"/>
                        </a:rPr>
                        <m:t>𝒍𝒐𝒈𝒊𝒕</m:t>
                      </m:r>
                      <m:d>
                        <m:dPr>
                          <m:ctrlPr>
                            <a:rPr lang="en-IN" sz="2400" b="1" i="1" smtClean="0">
                              <a:solidFill>
                                <a:srgbClr val="FF0000"/>
                              </a:solidFill>
                              <a:latin typeface="Cambria Math" panose="02040503050406030204" pitchFamily="18" charset="0"/>
                            </a:rPr>
                          </m:ctrlPr>
                        </m:dPr>
                        <m:e>
                          <m:r>
                            <a:rPr lang="en-IN" sz="2400" b="1" i="1" smtClean="0">
                              <a:solidFill>
                                <a:srgbClr val="FF0000"/>
                              </a:solidFill>
                              <a:latin typeface="Cambria Math"/>
                            </a:rPr>
                            <m:t>𝒑</m:t>
                          </m:r>
                        </m:e>
                      </m:d>
                      <m:r>
                        <a:rPr lang="en-IN" sz="2400" b="1" i="1" smtClean="0">
                          <a:solidFill>
                            <a:srgbClr val="FF0000"/>
                          </a:solidFill>
                          <a:latin typeface="Cambria Math"/>
                        </a:rPr>
                        <m:t>=</m:t>
                      </m:r>
                      <m:r>
                        <a:rPr lang="en-IN" sz="2400" b="1" i="1" smtClean="0">
                          <a:solidFill>
                            <a:srgbClr val="FF0000"/>
                          </a:solidFill>
                          <a:latin typeface="Cambria Math"/>
                        </a:rPr>
                        <m:t>𝒍𝒐𝒈</m:t>
                      </m:r>
                      <m:f>
                        <m:fPr>
                          <m:ctrlPr>
                            <a:rPr lang="en-IN" sz="2400" b="1" i="1" smtClean="0">
                              <a:solidFill>
                                <a:srgbClr val="FF0000"/>
                              </a:solidFill>
                              <a:latin typeface="Cambria Math" panose="02040503050406030204" pitchFamily="18" charset="0"/>
                            </a:rPr>
                          </m:ctrlPr>
                        </m:fPr>
                        <m:num>
                          <m:r>
                            <a:rPr lang="en-IN" sz="2400" b="1" i="1" smtClean="0">
                              <a:solidFill>
                                <a:srgbClr val="FF0000"/>
                              </a:solidFill>
                              <a:latin typeface="Cambria Math"/>
                            </a:rPr>
                            <m:t>𝒑</m:t>
                          </m:r>
                        </m:num>
                        <m:den>
                          <m:r>
                            <a:rPr lang="en-IN" sz="2400" b="1" i="1" smtClean="0">
                              <a:solidFill>
                                <a:srgbClr val="FF0000"/>
                              </a:solidFill>
                              <a:latin typeface="Cambria Math"/>
                            </a:rPr>
                            <m:t>(</m:t>
                          </m:r>
                          <m:r>
                            <a:rPr lang="en-IN" sz="2400" b="1" i="1" smtClean="0">
                              <a:solidFill>
                                <a:srgbClr val="FF0000"/>
                              </a:solidFill>
                              <a:latin typeface="Cambria Math"/>
                            </a:rPr>
                            <m:t>𝟏</m:t>
                          </m:r>
                          <m:r>
                            <a:rPr lang="en-IN" sz="2400" b="1" i="1" smtClean="0">
                              <a:solidFill>
                                <a:srgbClr val="FF0000"/>
                              </a:solidFill>
                              <a:latin typeface="Cambria Math"/>
                            </a:rPr>
                            <m:t>−</m:t>
                          </m:r>
                          <m:r>
                            <a:rPr lang="en-IN" sz="2400" b="1" i="1" smtClean="0">
                              <a:solidFill>
                                <a:srgbClr val="FF0000"/>
                              </a:solidFill>
                              <a:latin typeface="Cambria Math"/>
                            </a:rPr>
                            <m:t>𝒑</m:t>
                          </m:r>
                          <m:r>
                            <a:rPr lang="en-IN" sz="2400" b="1" i="1" smtClean="0">
                              <a:solidFill>
                                <a:srgbClr val="FF0000"/>
                              </a:solidFill>
                              <a:latin typeface="Cambria Math"/>
                            </a:rPr>
                            <m:t>)</m:t>
                          </m:r>
                        </m:den>
                      </m:f>
                    </m:oMath>
                  </m:oMathPara>
                </a14:m>
                <a:endParaRPr lang="en-IN" sz="2400" b="1" dirty="0">
                  <a:solidFill>
                    <a:srgbClr val="FF0000"/>
                  </a:solidFill>
                </a:endParaRPr>
              </a:p>
              <a:p>
                <a:pPr lvl="1"/>
                <a:endParaRPr lang="en-IN" sz="2400" b="1" dirty="0">
                  <a:solidFill>
                    <a:srgbClr val="FF0000"/>
                  </a:solidFill>
                </a:endParaRPr>
              </a:p>
              <a:p>
                <a:pPr lvl="1"/>
                <a14:m>
                  <m:oMathPara xmlns:m="http://schemas.openxmlformats.org/officeDocument/2006/math">
                    <m:oMathParaPr>
                      <m:jc m:val="centerGroup"/>
                    </m:oMathParaPr>
                    <m:oMath xmlns:m="http://schemas.openxmlformats.org/officeDocument/2006/math">
                      <m:r>
                        <a:rPr lang="en-IN" sz="2400" b="1" i="1" smtClean="0">
                          <a:solidFill>
                            <a:srgbClr val="FF0000"/>
                          </a:solidFill>
                          <a:latin typeface="Cambria Math"/>
                        </a:rPr>
                        <m:t>𝒍𝒐𝒈𝒊𝒕</m:t>
                      </m:r>
                      <m:d>
                        <m:dPr>
                          <m:ctrlPr>
                            <a:rPr lang="en-IN" sz="2400" b="1" i="1" smtClean="0">
                              <a:solidFill>
                                <a:srgbClr val="FF0000"/>
                              </a:solidFill>
                              <a:latin typeface="Cambria Math" panose="02040503050406030204" pitchFamily="18" charset="0"/>
                            </a:rPr>
                          </m:ctrlPr>
                        </m:dPr>
                        <m:e>
                          <m:r>
                            <a:rPr lang="en-IN" sz="2400" b="1" i="1" smtClean="0">
                              <a:solidFill>
                                <a:srgbClr val="FF0000"/>
                              </a:solidFill>
                              <a:latin typeface="Cambria Math"/>
                            </a:rPr>
                            <m:t>𝒑</m:t>
                          </m:r>
                          <m:d>
                            <m:dPr>
                              <m:ctrlPr>
                                <a:rPr lang="en-IN" sz="2400" b="1" i="1" smtClean="0">
                                  <a:solidFill>
                                    <a:srgbClr val="FF0000"/>
                                  </a:solidFill>
                                  <a:latin typeface="Cambria Math" panose="02040503050406030204" pitchFamily="18" charset="0"/>
                                </a:rPr>
                              </m:ctrlPr>
                            </m:dPr>
                            <m:e>
                              <m:r>
                                <a:rPr lang="en-IN" sz="2400" b="1" i="1" smtClean="0">
                                  <a:solidFill>
                                    <a:srgbClr val="FF0000"/>
                                  </a:solidFill>
                                  <a:latin typeface="Cambria Math"/>
                                </a:rPr>
                                <m:t>𝒚</m:t>
                              </m:r>
                              <m:r>
                                <a:rPr lang="en-IN" sz="2400" b="1" i="1" smtClean="0">
                                  <a:solidFill>
                                    <a:srgbClr val="FF0000"/>
                                  </a:solidFill>
                                  <a:latin typeface="Cambria Math"/>
                                </a:rPr>
                                <m:t>=</m:t>
                              </m:r>
                              <m:r>
                                <a:rPr lang="en-IN" sz="2400" b="1" i="1" smtClean="0">
                                  <a:solidFill>
                                    <a:srgbClr val="FF0000"/>
                                  </a:solidFill>
                                  <a:latin typeface="Cambria Math"/>
                                </a:rPr>
                                <m:t>𝟏</m:t>
                              </m:r>
                            </m:e>
                            <m:e>
                              <m:r>
                                <a:rPr lang="en-IN" sz="2400" b="1" i="1" smtClean="0">
                                  <a:solidFill>
                                    <a:srgbClr val="FF0000"/>
                                  </a:solidFill>
                                  <a:latin typeface="Cambria Math"/>
                                </a:rPr>
                                <m:t>𝒙</m:t>
                              </m:r>
                            </m:e>
                          </m:d>
                        </m:e>
                      </m:d>
                      <m:r>
                        <a:rPr lang="en-IN" sz="2400" b="1" i="1" smtClean="0">
                          <a:solidFill>
                            <a:srgbClr val="FF0000"/>
                          </a:solidFill>
                          <a:latin typeface="Cambria Math"/>
                        </a:rPr>
                        <m:t>=</m:t>
                      </m:r>
                      <m:r>
                        <a:rPr lang="en-IN" sz="2400" b="1" i="1" smtClean="0">
                          <a:solidFill>
                            <a:srgbClr val="FF0000"/>
                          </a:solidFill>
                          <a:latin typeface="Cambria Math"/>
                        </a:rPr>
                        <m:t>𝒘𝑻𝒙</m:t>
                      </m:r>
                    </m:oMath>
                  </m:oMathPara>
                </a14:m>
                <a:endParaRPr lang="en-IN" sz="2400" b="1" dirty="0">
                  <a:solidFill>
                    <a:srgbClr val="FF0000"/>
                  </a:solidFill>
                </a:endParaRPr>
              </a:p>
              <a:p>
                <a:pPr lvl="1"/>
                <a:r>
                  <a:rPr lang="en-IN" sz="2400" b="1" dirty="0">
                    <a:solidFill>
                      <a:srgbClr val="FF0000"/>
                    </a:solidFill>
                  </a:rPr>
                  <a:t>To predict the probability whether a sample belongs to certain class, take the inverse of </a:t>
                </a:r>
                <a:r>
                  <a:rPr lang="en-IN" sz="2400" b="1" dirty="0" err="1">
                    <a:solidFill>
                      <a:srgbClr val="FF0000"/>
                    </a:solidFill>
                  </a:rPr>
                  <a:t>logit</a:t>
                </a:r>
                <a:r>
                  <a:rPr lang="en-IN" sz="2400" b="1" dirty="0">
                    <a:solidFill>
                      <a:srgbClr val="FF0000"/>
                    </a:solidFill>
                  </a:rPr>
                  <a:t> function.</a:t>
                </a:r>
              </a:p>
              <a:p>
                <a:pPr lvl="1"/>
                <a14:m>
                  <m:oMathPara xmlns:m="http://schemas.openxmlformats.org/officeDocument/2006/math">
                    <m:oMathParaPr>
                      <m:jc m:val="centerGroup"/>
                    </m:oMathParaPr>
                    <m:oMath xmlns:m="http://schemas.openxmlformats.org/officeDocument/2006/math">
                      <m:r>
                        <a:rPr lang="en-IN" sz="2400" b="1" i="1" smtClean="0">
                          <a:solidFill>
                            <a:srgbClr val="FF0000"/>
                          </a:solidFill>
                          <a:latin typeface="Cambria Math"/>
                          <a:ea typeface="Cambria Math"/>
                        </a:rPr>
                        <m:t>∅</m:t>
                      </m:r>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𝒛</m:t>
                          </m:r>
                        </m:e>
                      </m:d>
                      <m:r>
                        <a:rPr lang="en-IN" sz="2400" b="1" i="1" smtClean="0">
                          <a:solidFill>
                            <a:srgbClr val="FF0000"/>
                          </a:solidFill>
                          <a:latin typeface="Cambria Math"/>
                          <a:ea typeface="Cambria Math"/>
                        </a:rPr>
                        <m:t>=</m:t>
                      </m:r>
                      <m:f>
                        <m:fPr>
                          <m:ctrlPr>
                            <a:rPr lang="en-IN" sz="2400" b="1" i="1" smtClean="0">
                              <a:solidFill>
                                <a:srgbClr val="FF0000"/>
                              </a:solidFill>
                              <a:latin typeface="Cambria Math" panose="02040503050406030204" pitchFamily="18" charset="0"/>
                              <a:ea typeface="Cambria Math"/>
                            </a:rPr>
                          </m:ctrlPr>
                        </m:fPr>
                        <m:num>
                          <m:r>
                            <a:rPr lang="en-IN" sz="2400" b="1" i="1" smtClean="0">
                              <a:solidFill>
                                <a:srgbClr val="FF0000"/>
                              </a:solidFill>
                              <a:latin typeface="Cambria Math"/>
                              <a:ea typeface="Cambria Math"/>
                            </a:rPr>
                            <m:t>𝟏</m:t>
                          </m:r>
                        </m:num>
                        <m:den>
                          <m:r>
                            <a:rPr lang="en-IN" sz="2400" b="1" i="1" smtClean="0">
                              <a:solidFill>
                                <a:srgbClr val="FF0000"/>
                              </a:solidFill>
                              <a:latin typeface="Cambria Math"/>
                              <a:ea typeface="Cambria Math"/>
                            </a:rPr>
                            <m:t>𝟏</m:t>
                          </m:r>
                          <m:r>
                            <a:rPr lang="en-IN" sz="2400" b="1" i="1" smtClean="0">
                              <a:solidFill>
                                <a:srgbClr val="FF0000"/>
                              </a:solidFill>
                              <a:latin typeface="Cambria Math"/>
                              <a:ea typeface="Cambria Math"/>
                            </a:rPr>
                            <m:t>+</m:t>
                          </m:r>
                          <m:sSup>
                            <m:sSupPr>
                              <m:ctrlPr>
                                <a:rPr lang="en-IN" sz="2400" b="1" i="1" smtClean="0">
                                  <a:solidFill>
                                    <a:srgbClr val="FF0000"/>
                                  </a:solidFill>
                                  <a:latin typeface="Cambria Math" panose="02040503050406030204" pitchFamily="18" charset="0"/>
                                  <a:ea typeface="Cambria Math"/>
                                </a:rPr>
                              </m:ctrlPr>
                            </m:sSupPr>
                            <m:e>
                              <m:r>
                                <a:rPr lang="en-IN" sz="2400" b="1" i="1" smtClean="0">
                                  <a:solidFill>
                                    <a:srgbClr val="FF0000"/>
                                  </a:solidFill>
                                  <a:latin typeface="Cambria Math"/>
                                  <a:ea typeface="Cambria Math"/>
                                </a:rPr>
                                <m:t>𝒆</m:t>
                              </m:r>
                            </m:e>
                            <m:sup>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𝒛</m:t>
                              </m:r>
                            </m:sup>
                          </m:sSup>
                        </m:den>
                      </m:f>
                    </m:oMath>
                  </m:oMathPara>
                </a14:m>
                <a:endParaRPr lang="en-IN" sz="2400" b="1" dirty="0">
                  <a:solidFill>
                    <a:srgbClr val="FF0000"/>
                  </a:solidFill>
                </a:endParaRPr>
              </a:p>
              <a:p>
                <a:pPr lvl="1"/>
                <a:r>
                  <a:rPr lang="en-IN" sz="2400" b="1" dirty="0">
                    <a:solidFill>
                      <a:srgbClr val="FF0000"/>
                    </a:solidFill>
                  </a:rPr>
                  <a:t>Where z is net input.</a:t>
                </a:r>
              </a:p>
              <a:p>
                <a:pPr lvl="1"/>
                <a14:m>
                  <m:oMathPara xmlns:m="http://schemas.openxmlformats.org/officeDocument/2006/math">
                    <m:oMathParaPr>
                      <m:jc m:val="centerGroup"/>
                    </m:oMathParaPr>
                    <m:oMath xmlns:m="http://schemas.openxmlformats.org/officeDocument/2006/math">
                      <m:r>
                        <a:rPr lang="en-IN" sz="2400" b="1" i="1" smtClean="0">
                          <a:solidFill>
                            <a:srgbClr val="FF0000"/>
                          </a:solidFill>
                          <a:latin typeface="Cambria Math"/>
                        </a:rPr>
                        <m:t>𝒛</m:t>
                      </m:r>
                      <m:r>
                        <a:rPr lang="en-IN" sz="2400" b="1" i="1" smtClean="0">
                          <a:solidFill>
                            <a:srgbClr val="FF0000"/>
                          </a:solidFill>
                          <a:latin typeface="Cambria Math"/>
                        </a:rPr>
                        <m:t>=</m:t>
                      </m:r>
                      <m:r>
                        <a:rPr lang="en-IN" sz="2400" b="1" i="1" smtClean="0">
                          <a:solidFill>
                            <a:srgbClr val="FF0000"/>
                          </a:solidFill>
                          <a:latin typeface="Cambria Math"/>
                        </a:rPr>
                        <m:t>𝒘𝑻𝒙</m:t>
                      </m:r>
                      <m:r>
                        <a:rPr lang="en-IN" sz="2400" b="1" i="1" smtClean="0">
                          <a:solidFill>
                            <a:srgbClr val="FF0000"/>
                          </a:solidFill>
                          <a:latin typeface="Cambria Math"/>
                        </a:rPr>
                        <m:t>=</m:t>
                      </m:r>
                      <m:r>
                        <a:rPr lang="en-IN" sz="2400" b="1" i="1" smtClean="0">
                          <a:solidFill>
                            <a:srgbClr val="FF0000"/>
                          </a:solidFill>
                          <a:latin typeface="Cambria Math"/>
                        </a:rPr>
                        <m:t>𝒘</m:t>
                      </m:r>
                      <m:r>
                        <a:rPr lang="en-IN" sz="2400" b="1" i="1" baseline="-25000" smtClean="0">
                          <a:solidFill>
                            <a:srgbClr val="FF0000"/>
                          </a:solidFill>
                          <a:latin typeface="Cambria Math"/>
                        </a:rPr>
                        <m:t>𝟎</m:t>
                      </m:r>
                      <m:r>
                        <a:rPr lang="en-IN" sz="2400" b="1" i="1" smtClean="0">
                          <a:solidFill>
                            <a:srgbClr val="FF0000"/>
                          </a:solidFill>
                          <a:latin typeface="Cambria Math"/>
                        </a:rPr>
                        <m:t>+</m:t>
                      </m:r>
                      <m:r>
                        <a:rPr lang="en-IN" sz="2400" b="1" i="1" smtClean="0">
                          <a:solidFill>
                            <a:srgbClr val="FF0000"/>
                          </a:solidFill>
                          <a:latin typeface="Cambria Math"/>
                        </a:rPr>
                        <m:t>𝒘</m:t>
                      </m:r>
                      <m:r>
                        <a:rPr lang="en-IN" sz="2400" b="1" i="1" baseline="-25000" smtClean="0">
                          <a:solidFill>
                            <a:srgbClr val="FF0000"/>
                          </a:solidFill>
                          <a:latin typeface="Cambria Math"/>
                        </a:rPr>
                        <m:t>𝟏</m:t>
                      </m:r>
                      <m:r>
                        <a:rPr lang="en-IN" sz="2400" b="1" i="1" smtClean="0">
                          <a:solidFill>
                            <a:srgbClr val="FF0000"/>
                          </a:solidFill>
                          <a:latin typeface="Cambria Math"/>
                        </a:rPr>
                        <m:t>𝒙</m:t>
                      </m:r>
                      <m:r>
                        <a:rPr lang="en-IN" sz="2400" b="1" i="1" baseline="-25000" smtClean="0">
                          <a:solidFill>
                            <a:srgbClr val="FF0000"/>
                          </a:solidFill>
                          <a:latin typeface="Cambria Math"/>
                        </a:rPr>
                        <m:t>𝟏</m:t>
                      </m:r>
                      <m:r>
                        <a:rPr lang="en-IN" sz="2400" b="1" i="1" smtClean="0">
                          <a:solidFill>
                            <a:srgbClr val="FF0000"/>
                          </a:solidFill>
                          <a:latin typeface="Cambria Math"/>
                        </a:rPr>
                        <m:t>+…+</m:t>
                      </m:r>
                      <m:r>
                        <a:rPr lang="en-IN" sz="2400" b="1" i="1" smtClean="0">
                          <a:solidFill>
                            <a:srgbClr val="FF0000"/>
                          </a:solidFill>
                          <a:latin typeface="Cambria Math"/>
                        </a:rPr>
                        <m:t>𝒘𝒎𝒙𝒎</m:t>
                      </m:r>
                    </m:oMath>
                  </m:oMathPara>
                </a14:m>
                <a:endParaRPr lang="en-IN" sz="2400" b="1" baseline="-25000" dirty="0">
                  <a:solidFill>
                    <a:srgbClr val="FF0000"/>
                  </a:solidFill>
                </a:endParaRPr>
              </a:p>
            </p:txBody>
          </p:sp>
        </mc:Choice>
        <mc:Fallback>
          <p:sp>
            <p:nvSpPr>
              <p:cNvPr id="2" name="TextBox 1">
                <a:extLst>
                  <a:ext uri="{FF2B5EF4-FFF2-40B4-BE49-F238E27FC236}">
                    <a16:creationId xmlns:a16="http://schemas.microsoft.com/office/drawing/2014/main" id="{98179FFE-BBFC-E83E-3DC0-D000C5379998}"/>
                  </a:ext>
                </a:extLst>
              </p:cNvPr>
              <p:cNvSpPr txBox="1">
                <a:spLocks noRot="1" noChangeAspect="1" noMove="1" noResize="1" noEditPoints="1" noAdjustHandles="1" noChangeArrowheads="1" noChangeShapeType="1" noTextEdit="1"/>
              </p:cNvSpPr>
              <p:nvPr/>
            </p:nvSpPr>
            <p:spPr>
              <a:xfrm>
                <a:off x="228515" y="793103"/>
                <a:ext cx="8313576" cy="501932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29604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2486437" y="862483"/>
            <a:ext cx="9022362" cy="584775"/>
          </a:xfrm>
          <a:prstGeom prst="rect">
            <a:avLst/>
          </a:prstGeom>
          <a:noFill/>
        </p:spPr>
        <p:txBody>
          <a:bodyPr wrap="square" rtlCol="0">
            <a:spAutoFit/>
          </a:bodyPr>
          <a:lstStyle/>
          <a:p>
            <a:pPr algn="ctr"/>
            <a:r>
              <a:rPr lang="en-US" sz="3200" b="1" i="0" dirty="0">
                <a:solidFill>
                  <a:srgbClr val="C00000"/>
                </a:solidFill>
                <a:effectLst/>
                <a:latin typeface="erdana"/>
              </a:rPr>
              <a:t>Decision Boundary</a:t>
            </a:r>
          </a:p>
        </p:txBody>
      </p:sp>
      <p:sp>
        <p:nvSpPr>
          <p:cNvPr id="4" name="Content Placeholder 2">
            <a:extLst>
              <a:ext uri="{FF2B5EF4-FFF2-40B4-BE49-F238E27FC236}">
                <a16:creationId xmlns:a16="http://schemas.microsoft.com/office/drawing/2014/main" id="{1C4AD474-5FB7-303E-BECE-A0032A4626B4}"/>
              </a:ext>
            </a:extLst>
          </p:cNvPr>
          <p:cNvSpPr>
            <a:spLocks noGrp="1"/>
          </p:cNvSpPr>
          <p:nvPr>
            <p:ph idx="1"/>
          </p:nvPr>
        </p:nvSpPr>
        <p:spPr>
          <a:xfrm>
            <a:off x="457201" y="1600200"/>
            <a:ext cx="3200400" cy="4525963"/>
          </a:xfrm>
        </p:spPr>
        <p:txBody>
          <a:bodyPr/>
          <a:lstStyle/>
          <a:p>
            <a:r>
              <a:rPr lang="en-IN" b="1" dirty="0">
                <a:solidFill>
                  <a:srgbClr val="FF0000"/>
                </a:solidFill>
              </a:rPr>
              <a:t>Set threshold to predict the class of sample.</a:t>
            </a:r>
          </a:p>
          <a:p>
            <a:r>
              <a:rPr lang="en-IN" b="1" dirty="0">
                <a:solidFill>
                  <a:srgbClr val="FF0000"/>
                </a:solidFill>
              </a:rPr>
              <a:t>Can be linear or non-linear.</a:t>
            </a:r>
          </a:p>
          <a:p>
            <a:r>
              <a:rPr lang="en-IN" b="1" dirty="0">
                <a:solidFill>
                  <a:srgbClr val="FF0000"/>
                </a:solidFill>
              </a:rPr>
              <a:t>Increase polynomial order to get complex decision boundary.</a:t>
            </a:r>
          </a:p>
        </p:txBody>
      </p:sp>
      <p:pic>
        <p:nvPicPr>
          <p:cNvPr id="5" name="Picture 4">
            <a:extLst>
              <a:ext uri="{FF2B5EF4-FFF2-40B4-BE49-F238E27FC236}">
                <a16:creationId xmlns:a16="http://schemas.microsoft.com/office/drawing/2014/main" id="{AA454FA9-7AAB-A1F5-9A83-D96FDC0CA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287" y="1294317"/>
            <a:ext cx="5406216" cy="4595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884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2486437" y="862483"/>
            <a:ext cx="9022362" cy="584775"/>
          </a:xfrm>
          <a:prstGeom prst="rect">
            <a:avLst/>
          </a:prstGeom>
          <a:noFill/>
        </p:spPr>
        <p:txBody>
          <a:bodyPr wrap="square" rtlCol="0">
            <a:spAutoFit/>
          </a:bodyPr>
          <a:lstStyle/>
          <a:p>
            <a:pPr algn="ctr"/>
            <a:r>
              <a:rPr lang="en-US" sz="3200" b="1" i="0" dirty="0">
                <a:solidFill>
                  <a:srgbClr val="C00000"/>
                </a:solidFill>
                <a:effectLst/>
                <a:latin typeface="erdana"/>
              </a:rPr>
              <a:t>Cost Function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705F17F-0062-2C91-EBD5-79410B5BDA1E}"/>
                  </a:ext>
                </a:extLst>
              </p:cNvPr>
              <p:cNvSpPr>
                <a:spLocks noGrp="1"/>
              </p:cNvSpPr>
              <p:nvPr>
                <p:ph idx="1"/>
              </p:nvPr>
            </p:nvSpPr>
            <p:spPr>
              <a:xfrm>
                <a:off x="628650" y="1760310"/>
                <a:ext cx="7886700"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IN" sz="2400" b="1" i="1" smtClean="0">
                          <a:solidFill>
                            <a:srgbClr val="FF0000"/>
                          </a:solidFill>
                          <a:latin typeface="Cambria Math"/>
                        </a:rPr>
                        <m:t>𝒋</m:t>
                      </m:r>
                      <m:d>
                        <m:dPr>
                          <m:ctrlPr>
                            <a:rPr lang="en-IN" sz="2400" b="1" i="1" smtClean="0">
                              <a:solidFill>
                                <a:srgbClr val="FF0000"/>
                              </a:solidFill>
                              <a:latin typeface="Cambria Math" panose="02040503050406030204" pitchFamily="18" charset="0"/>
                            </a:rPr>
                          </m:ctrlPr>
                        </m:dPr>
                        <m:e>
                          <m:r>
                            <a:rPr lang="en-IN" sz="2400" b="1" i="1" smtClean="0">
                              <a:solidFill>
                                <a:srgbClr val="FF0000"/>
                              </a:solidFill>
                              <a:latin typeface="Cambria Math"/>
                            </a:rPr>
                            <m:t>𝒘</m:t>
                          </m:r>
                        </m:e>
                      </m:d>
                      <m:r>
                        <a:rPr lang="en-IN" sz="2400" b="1" i="1" smtClean="0">
                          <a:solidFill>
                            <a:srgbClr val="FF0000"/>
                          </a:solidFill>
                          <a:latin typeface="Cambria Math"/>
                        </a:rPr>
                        <m:t>=</m:t>
                      </m:r>
                      <m:nary>
                        <m:naryPr>
                          <m:chr m:val="∑"/>
                          <m:ctrlPr>
                            <a:rPr lang="en-IN" sz="2400" b="1" i="1" smtClean="0">
                              <a:solidFill>
                                <a:srgbClr val="FF0000"/>
                              </a:solidFill>
                              <a:latin typeface="Cambria Math" panose="02040503050406030204" pitchFamily="18" charset="0"/>
                            </a:rPr>
                          </m:ctrlPr>
                        </m:naryPr>
                        <m:sub>
                          <m:r>
                            <m:rPr>
                              <m:brk m:alnAt="23"/>
                            </m:rPr>
                            <a:rPr lang="en-IN" sz="2400" b="1" i="1" smtClean="0">
                              <a:solidFill>
                                <a:srgbClr val="FF0000"/>
                              </a:solidFill>
                              <a:latin typeface="Cambria Math"/>
                            </a:rPr>
                            <m:t>𝒊</m:t>
                          </m:r>
                          <m:r>
                            <a:rPr lang="en-IN" sz="2400" b="1" i="1" smtClean="0">
                              <a:solidFill>
                                <a:srgbClr val="FF0000"/>
                              </a:solidFill>
                              <a:latin typeface="Cambria Math"/>
                            </a:rPr>
                            <m:t>=</m:t>
                          </m:r>
                          <m:r>
                            <a:rPr lang="en-IN" sz="2400" b="1" i="1" smtClean="0">
                              <a:solidFill>
                                <a:srgbClr val="FF0000"/>
                              </a:solidFill>
                              <a:latin typeface="Cambria Math"/>
                            </a:rPr>
                            <m:t>𝟏</m:t>
                          </m:r>
                        </m:sub>
                        <m:sup>
                          <m:r>
                            <a:rPr lang="en-IN" sz="2400" b="1" i="1" smtClean="0">
                              <a:solidFill>
                                <a:srgbClr val="FF0000"/>
                              </a:solidFill>
                              <a:latin typeface="Cambria Math"/>
                            </a:rPr>
                            <m:t>𝒏</m:t>
                          </m:r>
                        </m:sup>
                        <m:e>
                          <m:r>
                            <a:rPr lang="en-IN" sz="2400" b="1" i="1" smtClean="0">
                              <a:solidFill>
                                <a:srgbClr val="FF0000"/>
                              </a:solidFill>
                              <a:latin typeface="Cambria Math"/>
                            </a:rPr>
                            <m:t>−</m:t>
                          </m:r>
                          <m:r>
                            <a:rPr lang="en-IN" sz="2400" b="1" i="1" smtClean="0">
                              <a:solidFill>
                                <a:srgbClr val="FF0000"/>
                              </a:solidFill>
                              <a:latin typeface="Cambria Math"/>
                            </a:rPr>
                            <m:t>𝒍𝒐𝒈</m:t>
                          </m:r>
                          <m:d>
                            <m:dPr>
                              <m:ctrlPr>
                                <a:rPr lang="en-IN" sz="2400" b="1" i="1" smtClean="0">
                                  <a:solidFill>
                                    <a:srgbClr val="FF0000"/>
                                  </a:solidFill>
                                  <a:latin typeface="Cambria Math" panose="02040503050406030204" pitchFamily="18" charset="0"/>
                                </a:rPr>
                              </m:ctrlPr>
                            </m:dPr>
                            <m:e>
                              <m:r>
                                <a:rPr lang="en-IN" sz="2400" b="1" i="1" smtClean="0">
                                  <a:solidFill>
                                    <a:srgbClr val="FF0000"/>
                                  </a:solidFill>
                                  <a:latin typeface="Cambria Math"/>
                                  <a:ea typeface="Cambria Math"/>
                                </a:rPr>
                                <m:t>∅</m:t>
                              </m:r>
                              <m:d>
                                <m:dPr>
                                  <m:ctrlPr>
                                    <a:rPr lang="en-IN" sz="2400" b="1" i="1" smtClean="0">
                                      <a:solidFill>
                                        <a:srgbClr val="FF0000"/>
                                      </a:solidFill>
                                      <a:latin typeface="Cambria Math" panose="02040503050406030204" pitchFamily="18" charset="0"/>
                                      <a:ea typeface="Cambria Math"/>
                                    </a:rPr>
                                  </m:ctrlPr>
                                </m:dPr>
                                <m:e>
                                  <m:sSup>
                                    <m:sSupPr>
                                      <m:ctrlPr>
                                        <a:rPr lang="en-IN" sz="2400" b="1" i="1" smtClean="0">
                                          <a:solidFill>
                                            <a:srgbClr val="FF0000"/>
                                          </a:solidFill>
                                          <a:latin typeface="Cambria Math" panose="02040503050406030204" pitchFamily="18" charset="0"/>
                                          <a:ea typeface="Cambria Math"/>
                                        </a:rPr>
                                      </m:ctrlPr>
                                    </m:sSupPr>
                                    <m:e>
                                      <m:r>
                                        <a:rPr lang="en-IN" sz="2400" b="1" i="1" smtClean="0">
                                          <a:solidFill>
                                            <a:srgbClr val="FF0000"/>
                                          </a:solidFill>
                                          <a:latin typeface="Cambria Math"/>
                                          <a:ea typeface="Cambria Math"/>
                                        </a:rPr>
                                        <m:t>𝒛</m:t>
                                      </m:r>
                                    </m:e>
                                    <m:sup>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𝒊</m:t>
                                          </m:r>
                                        </m:e>
                                      </m:d>
                                    </m:sup>
                                  </m:sSup>
                                </m:e>
                              </m:d>
                            </m:e>
                          </m:d>
                          <m:r>
                            <a:rPr lang="en-IN" sz="2400" b="1" i="1" smtClean="0">
                              <a:solidFill>
                                <a:srgbClr val="FF0000"/>
                              </a:solidFill>
                              <a:latin typeface="Cambria Math"/>
                              <a:ea typeface="Cambria Math"/>
                            </a:rPr>
                            <m:t>−</m:t>
                          </m:r>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𝟏</m:t>
                              </m:r>
                              <m:r>
                                <a:rPr lang="en-IN" sz="2400" b="1" i="1" smtClean="0">
                                  <a:solidFill>
                                    <a:srgbClr val="FF0000"/>
                                  </a:solidFill>
                                  <a:latin typeface="Cambria Math"/>
                                  <a:ea typeface="Cambria Math"/>
                                </a:rPr>
                                <m:t>−</m:t>
                              </m:r>
                              <m:sSup>
                                <m:sSupPr>
                                  <m:ctrlPr>
                                    <a:rPr lang="en-IN" sz="2400" b="1" i="1" smtClean="0">
                                      <a:solidFill>
                                        <a:srgbClr val="FF0000"/>
                                      </a:solidFill>
                                      <a:latin typeface="Cambria Math" panose="02040503050406030204" pitchFamily="18" charset="0"/>
                                      <a:ea typeface="Cambria Math"/>
                                    </a:rPr>
                                  </m:ctrlPr>
                                </m:sSupPr>
                                <m:e>
                                  <m:r>
                                    <a:rPr lang="en-IN" sz="2400" b="1" i="1" smtClean="0">
                                      <a:solidFill>
                                        <a:srgbClr val="FF0000"/>
                                      </a:solidFill>
                                      <a:latin typeface="Cambria Math"/>
                                      <a:ea typeface="Cambria Math"/>
                                    </a:rPr>
                                    <m:t>𝒚</m:t>
                                  </m:r>
                                </m:e>
                                <m:sup>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𝒊</m:t>
                                      </m:r>
                                    </m:e>
                                  </m:d>
                                </m:sup>
                              </m:sSup>
                            </m:e>
                          </m:d>
                          <m:r>
                            <a:rPr lang="en-IN" sz="2400" b="1" i="1" smtClean="0">
                              <a:solidFill>
                                <a:srgbClr val="FF0000"/>
                              </a:solidFill>
                              <a:latin typeface="Cambria Math"/>
                              <a:ea typeface="Cambria Math"/>
                            </a:rPr>
                            <m:t>𝒍𝒐𝒈</m:t>
                          </m:r>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𝒊</m:t>
                          </m:r>
                          <m:r>
                            <a:rPr lang="en-IN" sz="2400" b="1" i="1" smtClean="0">
                              <a:solidFill>
                                <a:srgbClr val="FF0000"/>
                              </a:solidFill>
                              <a:latin typeface="Cambria Math"/>
                              <a:ea typeface="Cambria Math"/>
                            </a:rPr>
                            <m:t>−∅</m:t>
                          </m:r>
                          <m:d>
                            <m:dPr>
                              <m:ctrlPr>
                                <a:rPr lang="en-IN" sz="2400" b="1" i="1" smtClean="0">
                                  <a:solidFill>
                                    <a:srgbClr val="FF0000"/>
                                  </a:solidFill>
                                  <a:latin typeface="Cambria Math" panose="02040503050406030204" pitchFamily="18" charset="0"/>
                                  <a:ea typeface="Cambria Math"/>
                                </a:rPr>
                              </m:ctrlPr>
                            </m:dPr>
                            <m:e>
                              <m:sSup>
                                <m:sSupPr>
                                  <m:ctrlPr>
                                    <a:rPr lang="en-IN" sz="2400" b="1" i="1" smtClean="0">
                                      <a:solidFill>
                                        <a:srgbClr val="FF0000"/>
                                      </a:solidFill>
                                      <a:latin typeface="Cambria Math" panose="02040503050406030204" pitchFamily="18" charset="0"/>
                                      <a:ea typeface="Cambria Math"/>
                                    </a:rPr>
                                  </m:ctrlPr>
                                </m:sSupPr>
                                <m:e>
                                  <m:r>
                                    <a:rPr lang="en-IN" sz="2400" b="1" i="1" smtClean="0">
                                      <a:solidFill>
                                        <a:srgbClr val="FF0000"/>
                                      </a:solidFill>
                                      <a:latin typeface="Cambria Math"/>
                                      <a:ea typeface="Cambria Math"/>
                                    </a:rPr>
                                    <m:t>𝒛</m:t>
                                  </m:r>
                                </m:e>
                                <m:sup>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𝒊</m:t>
                                      </m:r>
                                    </m:e>
                                  </m:d>
                                </m:sup>
                              </m:sSup>
                            </m:e>
                          </m:d>
                          <m:r>
                            <a:rPr lang="en-IN" sz="2400" b="1" i="1" smtClean="0">
                              <a:solidFill>
                                <a:srgbClr val="FF0000"/>
                              </a:solidFill>
                              <a:latin typeface="Cambria Math"/>
                              <a:ea typeface="Cambria Math"/>
                            </a:rPr>
                            <m:t>)</m:t>
                          </m:r>
                        </m:e>
                      </m:nary>
                    </m:oMath>
                  </m:oMathPara>
                </a14:m>
                <a:endParaRPr lang="en-IN" sz="2400" b="1"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lang="en-IN" sz="2400" b="1" i="1" smtClean="0">
                          <a:solidFill>
                            <a:srgbClr val="FF0000"/>
                          </a:solidFill>
                          <a:latin typeface="Cambria Math"/>
                        </a:rPr>
                        <m:t>𝒋</m:t>
                      </m:r>
                      <m:d>
                        <m:dPr>
                          <m:ctrlPr>
                            <a:rPr lang="en-IN" sz="2400" b="1" i="1" smtClean="0">
                              <a:solidFill>
                                <a:srgbClr val="FF0000"/>
                              </a:solidFill>
                              <a:latin typeface="Cambria Math" panose="02040503050406030204" pitchFamily="18" charset="0"/>
                            </a:rPr>
                          </m:ctrlPr>
                        </m:dPr>
                        <m:e>
                          <m:r>
                            <a:rPr lang="en-IN" sz="2400" b="1" i="1" smtClean="0">
                              <a:solidFill>
                                <a:srgbClr val="FF0000"/>
                              </a:solidFill>
                              <a:latin typeface="Cambria Math"/>
                              <a:ea typeface="Cambria Math"/>
                            </a:rPr>
                            <m:t>∅</m:t>
                          </m:r>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𝒛</m:t>
                              </m:r>
                            </m:e>
                          </m:d>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𝒚</m:t>
                          </m:r>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𝒘</m:t>
                          </m:r>
                        </m:e>
                      </m:d>
                      <m:r>
                        <a:rPr lang="en-IN" sz="2400" b="1" i="1" smtClean="0">
                          <a:solidFill>
                            <a:srgbClr val="FF0000"/>
                          </a:solidFill>
                          <a:latin typeface="Cambria Math"/>
                          <a:ea typeface="Cambria Math"/>
                        </a:rPr>
                        <m:t>=</m:t>
                      </m:r>
                      <m:d>
                        <m:dPr>
                          <m:begChr m:val="{"/>
                          <m:endChr m:val=""/>
                          <m:ctrlPr>
                            <a:rPr lang="en-IN" sz="2400" b="1" i="1" smtClean="0">
                              <a:solidFill>
                                <a:srgbClr val="FF0000"/>
                              </a:solidFill>
                              <a:latin typeface="Cambria Math" panose="02040503050406030204" pitchFamily="18" charset="0"/>
                              <a:ea typeface="Cambria Math"/>
                            </a:rPr>
                          </m:ctrlPr>
                        </m:dPr>
                        <m:e>
                          <m:eqArr>
                            <m:eqArrPr>
                              <m:ctrlPr>
                                <a:rPr lang="en-IN" sz="2400" b="1" i="1" smtClean="0">
                                  <a:solidFill>
                                    <a:srgbClr val="FF0000"/>
                                  </a:solidFill>
                                  <a:latin typeface="Cambria Math" panose="02040503050406030204" pitchFamily="18" charset="0"/>
                                  <a:ea typeface="Cambria Math"/>
                                </a:rPr>
                              </m:ctrlPr>
                            </m:eqArrPr>
                            <m:e>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𝒍𝒐𝒈</m:t>
                              </m:r>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m:t>
                                  </m:r>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𝒛</m:t>
                                      </m:r>
                                    </m:e>
                                  </m:d>
                                </m:e>
                              </m:d>
                              <m:r>
                                <a:rPr lang="en-IN" sz="2400" b="1" i="1" smtClean="0">
                                  <a:solidFill>
                                    <a:srgbClr val="FF0000"/>
                                  </a:solidFill>
                                  <a:latin typeface="Cambria Math"/>
                                  <a:ea typeface="Cambria Math"/>
                                </a:rPr>
                                <m:t>        </m:t>
                              </m:r>
                              <m:r>
                                <a:rPr lang="en-IN" sz="2400" b="1" i="1" smtClean="0">
                                  <a:solidFill>
                                    <a:srgbClr val="FF0000"/>
                                  </a:solidFill>
                                  <a:latin typeface="Cambria Math"/>
                                  <a:ea typeface="Cambria Math"/>
                                </a:rPr>
                                <m:t>𝒊𝒇</m:t>
                              </m:r>
                              <m:r>
                                <a:rPr lang="en-IN" sz="2400" b="1" i="1" smtClean="0">
                                  <a:solidFill>
                                    <a:srgbClr val="FF0000"/>
                                  </a:solidFill>
                                  <a:latin typeface="Cambria Math"/>
                                  <a:ea typeface="Cambria Math"/>
                                </a:rPr>
                                <m:t> </m:t>
                              </m:r>
                              <m:r>
                                <a:rPr lang="en-IN" sz="2400" b="1" i="1" smtClean="0">
                                  <a:solidFill>
                                    <a:srgbClr val="FF0000"/>
                                  </a:solidFill>
                                  <a:latin typeface="Cambria Math"/>
                                  <a:ea typeface="Cambria Math"/>
                                </a:rPr>
                                <m:t>𝒚</m:t>
                              </m:r>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𝟏</m:t>
                              </m:r>
                            </m:e>
                            <m:e>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𝒍𝒐𝒈</m:t>
                              </m:r>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𝟏</m:t>
                                  </m:r>
                                  <m:r>
                                    <a:rPr lang="en-IN" sz="2400" b="1" i="1" smtClean="0">
                                      <a:solidFill>
                                        <a:srgbClr val="FF0000"/>
                                      </a:solidFill>
                                      <a:latin typeface="Cambria Math"/>
                                      <a:ea typeface="Cambria Math"/>
                                    </a:rPr>
                                    <m:t>−∅</m:t>
                                  </m:r>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𝒛</m:t>
                                      </m:r>
                                    </m:e>
                                  </m:d>
                                </m:e>
                              </m:d>
                              <m:r>
                                <a:rPr lang="en-IN" sz="2400" b="1" i="1" smtClean="0">
                                  <a:solidFill>
                                    <a:srgbClr val="FF0000"/>
                                  </a:solidFill>
                                  <a:latin typeface="Cambria Math"/>
                                  <a:ea typeface="Cambria Math"/>
                                </a:rPr>
                                <m:t>       </m:t>
                              </m:r>
                              <m:r>
                                <a:rPr lang="en-IN" sz="2400" b="1" i="1" smtClean="0">
                                  <a:solidFill>
                                    <a:srgbClr val="FF0000"/>
                                  </a:solidFill>
                                  <a:latin typeface="Cambria Math"/>
                                  <a:ea typeface="Cambria Math"/>
                                </a:rPr>
                                <m:t>𝒊𝒇</m:t>
                              </m:r>
                              <m:r>
                                <a:rPr lang="en-IN" sz="2400" b="1" i="1" smtClean="0">
                                  <a:solidFill>
                                    <a:srgbClr val="FF0000"/>
                                  </a:solidFill>
                                  <a:latin typeface="Cambria Math"/>
                                  <a:ea typeface="Cambria Math"/>
                                </a:rPr>
                                <m:t> </m:t>
                              </m:r>
                              <m:r>
                                <a:rPr lang="en-IN" sz="2400" b="1" i="1" smtClean="0">
                                  <a:solidFill>
                                    <a:srgbClr val="FF0000"/>
                                  </a:solidFill>
                                  <a:latin typeface="Cambria Math"/>
                                  <a:ea typeface="Cambria Math"/>
                                </a:rPr>
                                <m:t>𝒚</m:t>
                              </m:r>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𝟎</m:t>
                              </m:r>
                            </m:e>
                          </m:eqArr>
                        </m:e>
                      </m:d>
                    </m:oMath>
                  </m:oMathPara>
                </a14:m>
                <a:endParaRPr lang="en-IN" sz="2400" b="1" dirty="0">
                  <a:solidFill>
                    <a:srgbClr val="FF0000"/>
                  </a:solidFill>
                </a:endParaRPr>
              </a:p>
            </p:txBody>
          </p:sp>
        </mc:Choice>
        <mc:Fallback xmlns="">
          <p:sp>
            <p:nvSpPr>
              <p:cNvPr id="7" name="Content Placeholder 2">
                <a:extLst>
                  <a:ext uri="{FF2B5EF4-FFF2-40B4-BE49-F238E27FC236}">
                    <a16:creationId xmlns:a16="http://schemas.microsoft.com/office/drawing/2014/main" id="{B705F17F-0062-2C91-EBD5-79410B5BDA1E}"/>
                  </a:ext>
                </a:extLst>
              </p:cNvPr>
              <p:cNvSpPr>
                <a:spLocks noGrp="1" noRot="1" noChangeAspect="1" noMove="1" noResize="1" noEditPoints="1" noAdjustHandles="1" noChangeArrowheads="1" noChangeShapeType="1" noTextEdit="1"/>
              </p:cNvSpPr>
              <p:nvPr>
                <p:ph idx="1"/>
              </p:nvPr>
            </p:nvSpPr>
            <p:spPr>
              <a:xfrm>
                <a:off x="628650" y="1760310"/>
                <a:ext cx="7886700" cy="435133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38895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60819" y="899805"/>
            <a:ext cx="9022362" cy="646331"/>
          </a:xfrm>
          <a:prstGeom prst="rect">
            <a:avLst/>
          </a:prstGeom>
          <a:noFill/>
        </p:spPr>
        <p:txBody>
          <a:bodyPr wrap="square" rtlCol="0">
            <a:spAutoFit/>
          </a:bodyPr>
          <a:lstStyle/>
          <a:p>
            <a:pPr algn="ctr"/>
            <a:r>
              <a:rPr lang="en-IN" sz="3600" dirty="0">
                <a:solidFill>
                  <a:srgbClr val="C00000"/>
                </a:solidFill>
              </a:rPr>
              <a:t>Weight Updating in Logistic Regression</a:t>
            </a:r>
            <a:endParaRPr lang="en-US" sz="1400" b="1" i="0" dirty="0">
              <a:solidFill>
                <a:srgbClr val="C00000"/>
              </a:solidFill>
              <a:effectLst/>
              <a:latin typeface="erdana"/>
            </a:endParaRP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BDB284B6-C1EA-5550-9222-704573BF09BA}"/>
                  </a:ext>
                </a:extLst>
              </p:cNvPr>
              <p:cNvSpPr txBox="1">
                <a:spLocks/>
              </p:cNvSpPr>
              <p:nvPr/>
            </p:nvSpPr>
            <p:spPr>
              <a:xfrm>
                <a:off x="570384" y="2052216"/>
                <a:ext cx="8003232" cy="45259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2800" b="1" i="1" smtClean="0">
                          <a:solidFill>
                            <a:srgbClr val="FF0000"/>
                          </a:solidFill>
                          <a:latin typeface="Cambria Math"/>
                        </a:rPr>
                        <m:t>𝒘𝒋</m:t>
                      </m:r>
                      <m:r>
                        <a:rPr lang="en-IN" sz="2800" b="1" i="1" smtClean="0">
                          <a:solidFill>
                            <a:srgbClr val="FF0000"/>
                          </a:solidFill>
                          <a:latin typeface="Cambria Math"/>
                        </a:rPr>
                        <m:t>=</m:t>
                      </m:r>
                      <m:r>
                        <a:rPr lang="en-IN" sz="2800" b="1" i="1" smtClean="0">
                          <a:solidFill>
                            <a:srgbClr val="FF0000"/>
                          </a:solidFill>
                          <a:latin typeface="Cambria Math"/>
                        </a:rPr>
                        <m:t>𝒘𝒋</m:t>
                      </m:r>
                      <m:r>
                        <a:rPr lang="en-IN" sz="2800" b="1" i="1" smtClean="0">
                          <a:solidFill>
                            <a:srgbClr val="FF0000"/>
                          </a:solidFill>
                          <a:latin typeface="Cambria Math"/>
                        </a:rPr>
                        <m:t>+</m:t>
                      </m:r>
                      <m:r>
                        <a:rPr lang="en-IN" sz="3600" b="1" i="1">
                          <a:solidFill>
                            <a:srgbClr val="FF0000"/>
                          </a:solidFill>
                          <a:latin typeface="Cambria Math"/>
                        </a:rPr>
                        <m:t>ƞ</m:t>
                      </m:r>
                      <m:nary>
                        <m:naryPr>
                          <m:chr m:val="∑"/>
                          <m:ctrlPr>
                            <a:rPr lang="en-IN" sz="2800" b="1" i="1" smtClean="0">
                              <a:solidFill>
                                <a:srgbClr val="FF0000"/>
                              </a:solidFill>
                              <a:latin typeface="Cambria Math" panose="02040503050406030204" pitchFamily="18" charset="0"/>
                            </a:rPr>
                          </m:ctrlPr>
                        </m:naryPr>
                        <m:sub>
                          <m:r>
                            <m:rPr>
                              <m:brk m:alnAt="23"/>
                            </m:rPr>
                            <a:rPr lang="en-IN" sz="2800" b="1" i="1" smtClean="0">
                              <a:solidFill>
                                <a:srgbClr val="FF0000"/>
                              </a:solidFill>
                              <a:latin typeface="Cambria Math"/>
                            </a:rPr>
                            <m:t>𝒊</m:t>
                          </m:r>
                          <m:r>
                            <a:rPr lang="en-IN" sz="2800" b="1" i="1" smtClean="0">
                              <a:solidFill>
                                <a:srgbClr val="FF0000"/>
                              </a:solidFill>
                              <a:latin typeface="Cambria Math"/>
                            </a:rPr>
                            <m:t>=</m:t>
                          </m:r>
                          <m:r>
                            <a:rPr lang="en-IN" sz="2800" b="1" i="1" smtClean="0">
                              <a:solidFill>
                                <a:srgbClr val="FF0000"/>
                              </a:solidFill>
                              <a:latin typeface="Cambria Math"/>
                            </a:rPr>
                            <m:t>𝟏</m:t>
                          </m:r>
                        </m:sub>
                        <m:sup>
                          <m:r>
                            <a:rPr lang="en-IN" sz="2800" b="1" i="1" smtClean="0">
                              <a:solidFill>
                                <a:srgbClr val="FF0000"/>
                              </a:solidFill>
                              <a:latin typeface="Cambria Math"/>
                            </a:rPr>
                            <m:t>𝒏</m:t>
                          </m:r>
                        </m:sup>
                        <m:e>
                          <m:r>
                            <a:rPr lang="en-IN" sz="2800" b="1" i="1" smtClean="0">
                              <a:solidFill>
                                <a:srgbClr val="FF0000"/>
                              </a:solidFill>
                              <a:latin typeface="Cambria Math"/>
                            </a:rPr>
                            <m:t>(</m:t>
                          </m:r>
                          <m:sSup>
                            <m:sSupPr>
                              <m:ctrlPr>
                                <a:rPr lang="en-IN" sz="2800" b="1" i="1" smtClean="0">
                                  <a:solidFill>
                                    <a:srgbClr val="FF0000"/>
                                  </a:solidFill>
                                  <a:latin typeface="Cambria Math" panose="02040503050406030204" pitchFamily="18" charset="0"/>
                                </a:rPr>
                              </m:ctrlPr>
                            </m:sSupPr>
                            <m:e>
                              <m:r>
                                <a:rPr lang="en-IN" sz="2800" b="1" i="1" smtClean="0">
                                  <a:solidFill>
                                    <a:srgbClr val="FF0000"/>
                                  </a:solidFill>
                                  <a:latin typeface="Cambria Math"/>
                                </a:rPr>
                                <m:t>𝒚</m:t>
                              </m:r>
                            </m:e>
                            <m:sup>
                              <m:d>
                                <m:dPr>
                                  <m:ctrlPr>
                                    <a:rPr lang="en-IN" sz="2800" b="1" i="1" smtClean="0">
                                      <a:solidFill>
                                        <a:srgbClr val="FF0000"/>
                                      </a:solidFill>
                                      <a:latin typeface="Cambria Math" panose="02040503050406030204" pitchFamily="18" charset="0"/>
                                    </a:rPr>
                                  </m:ctrlPr>
                                </m:dPr>
                                <m:e>
                                  <m:r>
                                    <a:rPr lang="en-IN" sz="2800" b="1" i="1" smtClean="0">
                                      <a:solidFill>
                                        <a:srgbClr val="FF0000"/>
                                      </a:solidFill>
                                      <a:latin typeface="Cambria Math"/>
                                    </a:rPr>
                                    <m:t>𝒊</m:t>
                                  </m:r>
                                </m:e>
                              </m:d>
                            </m:sup>
                          </m:sSup>
                          <m:r>
                            <a:rPr lang="en-IN" sz="2800" b="1" i="1" smtClean="0">
                              <a:solidFill>
                                <a:srgbClr val="FF0000"/>
                              </a:solidFill>
                              <a:latin typeface="Cambria Math"/>
                            </a:rPr>
                            <m:t>−</m:t>
                          </m:r>
                          <m:r>
                            <a:rPr lang="en-IN" sz="2800" b="1" i="1" smtClean="0">
                              <a:solidFill>
                                <a:srgbClr val="FF0000"/>
                              </a:solidFill>
                              <a:latin typeface="Cambria Math"/>
                              <a:ea typeface="Cambria Math"/>
                            </a:rPr>
                            <m:t>∅</m:t>
                          </m:r>
                          <m:d>
                            <m:dPr>
                              <m:ctrlPr>
                                <a:rPr lang="en-IN" sz="2800" b="1" i="1" smtClean="0">
                                  <a:solidFill>
                                    <a:srgbClr val="FF0000"/>
                                  </a:solidFill>
                                  <a:latin typeface="Cambria Math" panose="02040503050406030204" pitchFamily="18" charset="0"/>
                                  <a:ea typeface="Cambria Math"/>
                                </a:rPr>
                              </m:ctrlPr>
                            </m:dPr>
                            <m:e>
                              <m:sSup>
                                <m:sSupPr>
                                  <m:ctrlPr>
                                    <a:rPr lang="en-IN" sz="2800" b="1" i="1" smtClean="0">
                                      <a:solidFill>
                                        <a:srgbClr val="FF0000"/>
                                      </a:solidFill>
                                      <a:latin typeface="Cambria Math" panose="02040503050406030204" pitchFamily="18" charset="0"/>
                                      <a:ea typeface="Cambria Math"/>
                                    </a:rPr>
                                  </m:ctrlPr>
                                </m:sSupPr>
                                <m:e>
                                  <m:r>
                                    <a:rPr lang="en-IN" sz="2800" b="1" i="1" smtClean="0">
                                      <a:solidFill>
                                        <a:srgbClr val="FF0000"/>
                                      </a:solidFill>
                                      <a:latin typeface="Cambria Math"/>
                                      <a:ea typeface="Cambria Math"/>
                                    </a:rPr>
                                    <m:t>𝒛</m:t>
                                  </m:r>
                                </m:e>
                                <m:sup>
                                  <m:d>
                                    <m:dPr>
                                      <m:ctrlPr>
                                        <a:rPr lang="en-IN" sz="2800" b="1" i="1" smtClean="0">
                                          <a:solidFill>
                                            <a:srgbClr val="FF0000"/>
                                          </a:solidFill>
                                          <a:latin typeface="Cambria Math" panose="02040503050406030204" pitchFamily="18" charset="0"/>
                                          <a:ea typeface="Cambria Math"/>
                                        </a:rPr>
                                      </m:ctrlPr>
                                    </m:dPr>
                                    <m:e>
                                      <m:r>
                                        <a:rPr lang="en-IN" sz="2800" b="1" i="1" smtClean="0">
                                          <a:solidFill>
                                            <a:srgbClr val="FF0000"/>
                                          </a:solidFill>
                                          <a:latin typeface="Cambria Math"/>
                                          <a:ea typeface="Cambria Math"/>
                                        </a:rPr>
                                        <m:t>𝒊</m:t>
                                      </m:r>
                                    </m:e>
                                  </m:d>
                                </m:sup>
                              </m:sSup>
                            </m:e>
                          </m:d>
                          <m:r>
                            <a:rPr lang="en-IN" sz="2800" b="1" i="1" smtClean="0">
                              <a:solidFill>
                                <a:srgbClr val="FF0000"/>
                              </a:solidFill>
                              <a:latin typeface="Cambria Math"/>
                              <a:ea typeface="Cambria Math"/>
                            </a:rPr>
                            <m:t>)</m:t>
                          </m:r>
                          <m:sSup>
                            <m:sSupPr>
                              <m:ctrlPr>
                                <a:rPr lang="en-IN" sz="2800" b="1" i="1" smtClean="0">
                                  <a:solidFill>
                                    <a:srgbClr val="FF0000"/>
                                  </a:solidFill>
                                  <a:latin typeface="Cambria Math" panose="02040503050406030204" pitchFamily="18" charset="0"/>
                                  <a:ea typeface="Cambria Math"/>
                                </a:rPr>
                              </m:ctrlPr>
                            </m:sSupPr>
                            <m:e>
                              <m:r>
                                <a:rPr lang="en-IN" sz="2800" b="1" i="1" smtClean="0">
                                  <a:solidFill>
                                    <a:srgbClr val="FF0000"/>
                                  </a:solidFill>
                                  <a:latin typeface="Cambria Math"/>
                                  <a:ea typeface="Cambria Math"/>
                                </a:rPr>
                                <m:t>𝒙</m:t>
                              </m:r>
                            </m:e>
                            <m:sup>
                              <m:r>
                                <a:rPr lang="en-IN" sz="2800" b="1" i="1" smtClean="0">
                                  <a:solidFill>
                                    <a:srgbClr val="FF0000"/>
                                  </a:solidFill>
                                  <a:latin typeface="Cambria Math"/>
                                  <a:ea typeface="Cambria Math"/>
                                </a:rPr>
                                <m:t>(</m:t>
                              </m:r>
                              <m:r>
                                <a:rPr lang="en-IN" sz="2800" b="1" i="1" smtClean="0">
                                  <a:solidFill>
                                    <a:srgbClr val="FF0000"/>
                                  </a:solidFill>
                                  <a:latin typeface="Cambria Math"/>
                                  <a:ea typeface="Cambria Math"/>
                                </a:rPr>
                                <m:t>𝒊</m:t>
                              </m:r>
                              <m:r>
                                <a:rPr lang="en-IN" sz="2800" b="1" i="1" smtClean="0">
                                  <a:solidFill>
                                    <a:srgbClr val="FF0000"/>
                                  </a:solidFill>
                                  <a:latin typeface="Cambria Math"/>
                                  <a:ea typeface="Cambria Math"/>
                                </a:rPr>
                                <m:t>)</m:t>
                              </m:r>
                            </m:sup>
                          </m:sSup>
                        </m:e>
                      </m:nary>
                    </m:oMath>
                  </m:oMathPara>
                </a14:m>
                <a:endParaRPr lang="en-IN" sz="2400" b="1" dirty="0">
                  <a:solidFill>
                    <a:srgbClr val="FF0000"/>
                  </a:solidFill>
                </a:endParaRPr>
              </a:p>
              <a:p>
                <a:pPr marL="0" indent="0">
                  <a:buFont typeface="Arial" panose="020B0604020202020204" pitchFamily="34" charset="0"/>
                  <a:buNone/>
                </a:pPr>
                <a:endParaRPr lang="en-US" sz="2400" b="1" i="1" dirty="0">
                  <a:solidFill>
                    <a:srgbClr val="FF0000"/>
                  </a:solidFill>
                  <a:latin typeface="Cambria Math"/>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2400" b="1" i="1" smtClean="0">
                          <a:solidFill>
                            <a:srgbClr val="FF0000"/>
                          </a:solidFill>
                          <a:latin typeface="Cambria Math"/>
                        </a:rPr>
                        <m:t>𝒘</m:t>
                      </m:r>
                      <m:r>
                        <a:rPr lang="en-IN" sz="2400" b="1" i="1" smtClean="0">
                          <a:solidFill>
                            <a:srgbClr val="FF0000"/>
                          </a:solidFill>
                          <a:latin typeface="Cambria Math"/>
                        </a:rPr>
                        <m:t>≔</m:t>
                      </m:r>
                      <m:r>
                        <a:rPr lang="en-IN" sz="2400" b="1" i="1" smtClean="0">
                          <a:solidFill>
                            <a:srgbClr val="FF0000"/>
                          </a:solidFill>
                          <a:latin typeface="Cambria Math"/>
                        </a:rPr>
                        <m:t>𝒘</m:t>
                      </m:r>
                      <m:r>
                        <a:rPr lang="en-IN" sz="2400" b="1" i="1" smtClean="0">
                          <a:solidFill>
                            <a:srgbClr val="FF0000"/>
                          </a:solidFill>
                          <a:latin typeface="Cambria Math"/>
                        </a:rPr>
                        <m:t>+∆</m:t>
                      </m:r>
                      <m:r>
                        <a:rPr lang="en-IN" sz="2400" b="1" i="1" smtClean="0">
                          <a:solidFill>
                            <a:srgbClr val="FF0000"/>
                          </a:solidFill>
                          <a:latin typeface="Cambria Math"/>
                          <a:ea typeface="Cambria Math"/>
                        </a:rPr>
                        <m:t>𝒘</m:t>
                      </m:r>
                    </m:oMath>
                  </m:oMathPara>
                </a14:m>
                <a:endParaRPr lang="en-IN" sz="2400" b="1" dirty="0">
                  <a:solidFill>
                    <a:srgbClr val="FF0000"/>
                  </a:solidFill>
                </a:endParaRPr>
              </a:p>
              <a:p>
                <a:pPr marL="0" indent="0">
                  <a:buFont typeface="Arial" panose="020B0604020202020204" pitchFamily="34" charset="0"/>
                  <a:buNone/>
                </a:pPr>
                <a:endParaRPr lang="en-IN" sz="2400" b="1" i="1" dirty="0">
                  <a:solidFill>
                    <a:srgbClr val="FF0000"/>
                  </a:solidFill>
                  <a:latin typeface="Cambria Math"/>
                  <a:ea typeface="Cambria Math"/>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𝒘𝒋</m:t>
                      </m:r>
                      <m:r>
                        <a:rPr lang="en-IN" sz="2400" b="1" i="1" smtClean="0">
                          <a:solidFill>
                            <a:srgbClr val="FF0000"/>
                          </a:solidFill>
                          <a:latin typeface="Cambria Math"/>
                          <a:ea typeface="Cambria Math"/>
                        </a:rPr>
                        <m:t>=−ƞ</m:t>
                      </m:r>
                      <m:f>
                        <m:fPr>
                          <m:ctrlPr>
                            <a:rPr lang="en-IN" sz="2400" b="1" i="1" smtClean="0">
                              <a:solidFill>
                                <a:srgbClr val="FF0000"/>
                              </a:solidFill>
                              <a:latin typeface="Cambria Math" panose="02040503050406030204" pitchFamily="18" charset="0"/>
                            </a:rPr>
                          </m:ctrlPr>
                        </m:fPr>
                        <m:num>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𝑱</m:t>
                          </m:r>
                        </m:num>
                        <m:den>
                          <m:r>
                            <a:rPr lang="en-IN" sz="2400" b="1" i="1" smtClean="0">
                              <a:solidFill>
                                <a:srgbClr val="FF0000"/>
                              </a:solidFill>
                              <a:latin typeface="Cambria Math"/>
                              <a:ea typeface="Cambria Math"/>
                            </a:rPr>
                            <m:t>𝝏</m:t>
                          </m:r>
                          <m:r>
                            <a:rPr lang="en-IN" sz="2400" b="1" i="1" smtClean="0">
                              <a:solidFill>
                                <a:srgbClr val="FF0000"/>
                              </a:solidFill>
                              <a:latin typeface="Cambria Math"/>
                              <a:ea typeface="Cambria Math"/>
                            </a:rPr>
                            <m:t>𝒘𝒋</m:t>
                          </m:r>
                        </m:den>
                      </m:f>
                      <m:r>
                        <a:rPr lang="en-IN" sz="2400" b="1" i="1" smtClean="0">
                          <a:solidFill>
                            <a:srgbClr val="FF0000"/>
                          </a:solidFill>
                          <a:latin typeface="Cambria Math"/>
                        </a:rPr>
                        <m:t>=</m:t>
                      </m:r>
                      <m:r>
                        <a:rPr lang="en-IN" sz="2400" b="1" i="1">
                          <a:solidFill>
                            <a:srgbClr val="FF0000"/>
                          </a:solidFill>
                          <a:latin typeface="Cambria Math"/>
                        </a:rPr>
                        <m:t>ƞ</m:t>
                      </m:r>
                      <m:nary>
                        <m:naryPr>
                          <m:chr m:val="∑"/>
                          <m:ctrlPr>
                            <a:rPr lang="en-IN" sz="2400" b="1" i="1" smtClean="0">
                              <a:solidFill>
                                <a:srgbClr val="FF0000"/>
                              </a:solidFill>
                              <a:latin typeface="Cambria Math" panose="02040503050406030204" pitchFamily="18" charset="0"/>
                            </a:rPr>
                          </m:ctrlPr>
                        </m:naryPr>
                        <m:sub>
                          <m:r>
                            <m:rPr>
                              <m:brk m:alnAt="23"/>
                            </m:rPr>
                            <a:rPr lang="en-IN" sz="2400" b="1" i="1" smtClean="0">
                              <a:solidFill>
                                <a:srgbClr val="FF0000"/>
                              </a:solidFill>
                              <a:latin typeface="Cambria Math"/>
                            </a:rPr>
                            <m:t>𝒊</m:t>
                          </m:r>
                          <m:r>
                            <a:rPr lang="en-IN" sz="2400" b="1" i="1" smtClean="0">
                              <a:solidFill>
                                <a:srgbClr val="FF0000"/>
                              </a:solidFill>
                              <a:latin typeface="Cambria Math"/>
                            </a:rPr>
                            <m:t>=</m:t>
                          </m:r>
                          <m:r>
                            <a:rPr lang="en-IN" sz="2400" b="1" i="1" smtClean="0">
                              <a:solidFill>
                                <a:srgbClr val="FF0000"/>
                              </a:solidFill>
                              <a:latin typeface="Cambria Math"/>
                            </a:rPr>
                            <m:t>𝟏</m:t>
                          </m:r>
                        </m:sub>
                        <m:sup>
                          <m:r>
                            <a:rPr lang="en-IN" sz="2400" b="1" i="1" smtClean="0">
                              <a:solidFill>
                                <a:srgbClr val="FF0000"/>
                              </a:solidFill>
                              <a:latin typeface="Cambria Math"/>
                            </a:rPr>
                            <m:t>𝒏</m:t>
                          </m:r>
                        </m:sup>
                        <m:e>
                          <m:r>
                            <a:rPr lang="en-IN" sz="2400" b="1" i="1" smtClean="0">
                              <a:solidFill>
                                <a:srgbClr val="FF0000"/>
                              </a:solidFill>
                              <a:latin typeface="Cambria Math"/>
                            </a:rPr>
                            <m:t>(</m:t>
                          </m:r>
                          <m:sSup>
                            <m:sSupPr>
                              <m:ctrlPr>
                                <a:rPr lang="en-IN" sz="2400" b="1" i="1" smtClean="0">
                                  <a:solidFill>
                                    <a:srgbClr val="FF0000"/>
                                  </a:solidFill>
                                  <a:latin typeface="Cambria Math" panose="02040503050406030204" pitchFamily="18" charset="0"/>
                                </a:rPr>
                              </m:ctrlPr>
                            </m:sSupPr>
                            <m:e>
                              <m:r>
                                <a:rPr lang="en-IN" sz="2400" b="1" i="1" smtClean="0">
                                  <a:solidFill>
                                    <a:srgbClr val="FF0000"/>
                                  </a:solidFill>
                                  <a:latin typeface="Cambria Math"/>
                                </a:rPr>
                                <m:t>𝒚</m:t>
                              </m:r>
                            </m:e>
                            <m:sup>
                              <m:d>
                                <m:dPr>
                                  <m:ctrlPr>
                                    <a:rPr lang="en-IN" sz="2400" b="1" i="1" smtClean="0">
                                      <a:solidFill>
                                        <a:srgbClr val="FF0000"/>
                                      </a:solidFill>
                                      <a:latin typeface="Cambria Math" panose="02040503050406030204" pitchFamily="18" charset="0"/>
                                    </a:rPr>
                                  </m:ctrlPr>
                                </m:dPr>
                                <m:e>
                                  <m:r>
                                    <a:rPr lang="en-IN" sz="2400" b="1" i="1" smtClean="0">
                                      <a:solidFill>
                                        <a:srgbClr val="FF0000"/>
                                      </a:solidFill>
                                      <a:latin typeface="Cambria Math"/>
                                    </a:rPr>
                                    <m:t>𝒊</m:t>
                                  </m:r>
                                </m:e>
                              </m:d>
                            </m:sup>
                          </m:sSup>
                        </m:e>
                      </m:nary>
                      <m:r>
                        <a:rPr lang="en-IN" sz="2400" b="1" i="1" smtClean="0">
                          <a:solidFill>
                            <a:srgbClr val="FF0000"/>
                          </a:solidFill>
                          <a:latin typeface="Cambria Math"/>
                        </a:rPr>
                        <m:t>−</m:t>
                      </m:r>
                      <m:r>
                        <a:rPr lang="en-IN" sz="2400" b="1" i="1" smtClean="0">
                          <a:solidFill>
                            <a:srgbClr val="FF0000"/>
                          </a:solidFill>
                          <a:latin typeface="Cambria Math"/>
                          <a:ea typeface="Cambria Math"/>
                        </a:rPr>
                        <m:t>∅(</m:t>
                      </m:r>
                      <m:sSup>
                        <m:sSupPr>
                          <m:ctrlPr>
                            <a:rPr lang="en-IN" sz="2400" b="1" i="1" smtClean="0">
                              <a:solidFill>
                                <a:srgbClr val="FF0000"/>
                              </a:solidFill>
                              <a:latin typeface="Cambria Math" panose="02040503050406030204" pitchFamily="18" charset="0"/>
                              <a:ea typeface="Cambria Math"/>
                            </a:rPr>
                          </m:ctrlPr>
                        </m:sSupPr>
                        <m:e>
                          <m:r>
                            <a:rPr lang="en-IN" sz="2400" b="1" i="1" smtClean="0">
                              <a:solidFill>
                                <a:srgbClr val="FF0000"/>
                              </a:solidFill>
                              <a:latin typeface="Cambria Math"/>
                              <a:ea typeface="Cambria Math"/>
                            </a:rPr>
                            <m:t>𝒛</m:t>
                          </m:r>
                        </m:e>
                        <m:sup>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𝒊</m:t>
                              </m:r>
                            </m:e>
                          </m:d>
                        </m:sup>
                      </m:sSup>
                      <m:r>
                        <a:rPr lang="en-IN" sz="2400" b="1" i="1" smtClean="0">
                          <a:solidFill>
                            <a:srgbClr val="FF0000"/>
                          </a:solidFill>
                          <a:latin typeface="Cambria Math"/>
                          <a:ea typeface="Cambria Math"/>
                        </a:rPr>
                        <m:t>)</m:t>
                      </m:r>
                      <m:sSup>
                        <m:sSupPr>
                          <m:ctrlPr>
                            <a:rPr lang="en-IN" sz="2400" b="1" i="1" smtClean="0">
                              <a:solidFill>
                                <a:srgbClr val="FF0000"/>
                              </a:solidFill>
                              <a:latin typeface="Cambria Math" panose="02040503050406030204" pitchFamily="18" charset="0"/>
                              <a:ea typeface="Cambria Math"/>
                            </a:rPr>
                          </m:ctrlPr>
                        </m:sSupPr>
                        <m:e>
                          <m:r>
                            <a:rPr lang="en-IN" sz="2400" b="1" i="1" smtClean="0">
                              <a:solidFill>
                                <a:srgbClr val="FF0000"/>
                              </a:solidFill>
                              <a:latin typeface="Cambria Math"/>
                              <a:ea typeface="Cambria Math"/>
                            </a:rPr>
                            <m:t>𝒙</m:t>
                          </m:r>
                        </m:e>
                        <m:sup>
                          <m:d>
                            <m:dPr>
                              <m:ctrlPr>
                                <a:rPr lang="en-IN" sz="2400" b="1" i="1" smtClean="0">
                                  <a:solidFill>
                                    <a:srgbClr val="FF0000"/>
                                  </a:solidFill>
                                  <a:latin typeface="Cambria Math" panose="02040503050406030204" pitchFamily="18" charset="0"/>
                                  <a:ea typeface="Cambria Math"/>
                                </a:rPr>
                              </m:ctrlPr>
                            </m:dPr>
                            <m:e>
                              <m:r>
                                <a:rPr lang="en-IN" sz="2400" b="1" i="1" smtClean="0">
                                  <a:solidFill>
                                    <a:srgbClr val="FF0000"/>
                                  </a:solidFill>
                                  <a:latin typeface="Cambria Math"/>
                                  <a:ea typeface="Cambria Math"/>
                                </a:rPr>
                                <m:t>𝒊</m:t>
                              </m:r>
                            </m:e>
                          </m:d>
                        </m:sup>
                      </m:sSup>
                      <m:r>
                        <a:rPr lang="en-IN" sz="2400" b="1" i="1" smtClean="0">
                          <a:solidFill>
                            <a:srgbClr val="FF0000"/>
                          </a:solidFill>
                          <a:latin typeface="Cambria Math"/>
                          <a:ea typeface="Cambria Math"/>
                        </a:rPr>
                        <m:t>)</m:t>
                      </m:r>
                    </m:oMath>
                  </m:oMathPara>
                </a14:m>
                <a:endParaRPr lang="en-IN" sz="2400" b="1" dirty="0">
                  <a:solidFill>
                    <a:srgbClr val="FF0000"/>
                  </a:solidFill>
                </a:endParaRPr>
              </a:p>
            </p:txBody>
          </p:sp>
        </mc:Choice>
        <mc:Fallback>
          <p:sp>
            <p:nvSpPr>
              <p:cNvPr id="4" name="Content Placeholder 2">
                <a:extLst>
                  <a:ext uri="{FF2B5EF4-FFF2-40B4-BE49-F238E27FC236}">
                    <a16:creationId xmlns:a16="http://schemas.microsoft.com/office/drawing/2014/main" id="{BDB284B6-C1EA-5550-9222-704573BF09BA}"/>
                  </a:ext>
                </a:extLst>
              </p:cNvPr>
              <p:cNvSpPr txBox="1">
                <a:spLocks noRot="1" noChangeAspect="1" noMove="1" noResize="1" noEditPoints="1" noAdjustHandles="1" noChangeArrowheads="1" noChangeShapeType="1" noTextEdit="1"/>
              </p:cNvSpPr>
              <p:nvPr/>
            </p:nvSpPr>
            <p:spPr>
              <a:xfrm>
                <a:off x="570384" y="2052216"/>
                <a:ext cx="8003232" cy="452596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5715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sp>
        <p:nvSpPr>
          <p:cNvPr id="5" name="Content Placeholder 4">
            <a:extLst>
              <a:ext uri="{FF2B5EF4-FFF2-40B4-BE49-F238E27FC236}">
                <a16:creationId xmlns:a16="http://schemas.microsoft.com/office/drawing/2014/main" id="{F04F9882-9CAD-6B43-DB29-20BE6F43A992}"/>
              </a:ext>
            </a:extLst>
          </p:cNvPr>
          <p:cNvSpPr>
            <a:spLocks noGrp="1"/>
          </p:cNvSpPr>
          <p:nvPr>
            <p:ph idx="1"/>
          </p:nvPr>
        </p:nvSpPr>
        <p:spPr>
          <a:xfrm>
            <a:off x="222250" y="543099"/>
            <a:ext cx="8728710" cy="4344353"/>
          </a:xfrm>
        </p:spPr>
        <p:txBody>
          <a:bodyPr>
            <a:normAutofit/>
          </a:bodyPr>
          <a:lstStyle/>
          <a:p>
            <a:pPr marL="0" indent="0" algn="just">
              <a:buNone/>
            </a:pPr>
            <a:endParaRPr lang="en-US" sz="2000" b="1" dirty="0">
              <a:solidFill>
                <a:srgbClr val="374151"/>
              </a:solidFill>
              <a:latin typeface="Söhne"/>
            </a:endParaRPr>
          </a:p>
          <a:p>
            <a:pPr algn="just"/>
            <a:r>
              <a:rPr lang="en-US" sz="2400" b="1" i="0" dirty="0">
                <a:solidFill>
                  <a:srgbClr val="C00000"/>
                </a:solidFill>
                <a:effectLst/>
                <a:latin typeface="Söhne"/>
              </a:rPr>
              <a:t>Logistic regression is a classification technique, not a regression technique. </a:t>
            </a:r>
            <a:r>
              <a:rPr lang="en-US" sz="2000" b="1" i="0" dirty="0">
                <a:solidFill>
                  <a:srgbClr val="374151"/>
                </a:solidFill>
                <a:effectLst/>
                <a:latin typeface="Söhne"/>
              </a:rPr>
              <a:t>Although the name "regression" is used in the name, it is actually a binary classification algorithm that predicts the probability of a binary outcome (i.e., 0 or 1).</a:t>
            </a:r>
          </a:p>
          <a:p>
            <a:pPr algn="just"/>
            <a:r>
              <a:rPr lang="en-US" sz="2000" b="1" i="0" dirty="0">
                <a:solidFill>
                  <a:srgbClr val="374151"/>
                </a:solidFill>
                <a:effectLst/>
                <a:latin typeface="Söhne"/>
              </a:rPr>
              <a:t>The logistic regression model estimates the probability of the positive class (i.e., class 1) using a logistic function, which maps the linear combination of the input features and the model coefficients to a value between 0 and 1. The predicted class label is then determined by applying a decision threshold to the predicted probability.</a:t>
            </a:r>
          </a:p>
          <a:p>
            <a:pPr marL="0" indent="0" algn="just">
              <a:buNone/>
            </a:pPr>
            <a:endParaRPr lang="en-US" sz="2800" b="1" dirty="0"/>
          </a:p>
        </p:txBody>
      </p:sp>
    </p:spTree>
    <p:extLst>
      <p:ext uri="{BB962C8B-B14F-4D97-AF65-F5344CB8AC3E}">
        <p14:creationId xmlns:p14="http://schemas.microsoft.com/office/powerpoint/2010/main" val="15814196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sp>
        <p:nvSpPr>
          <p:cNvPr id="5" name="Content Placeholder 4">
            <a:extLst>
              <a:ext uri="{FF2B5EF4-FFF2-40B4-BE49-F238E27FC236}">
                <a16:creationId xmlns:a16="http://schemas.microsoft.com/office/drawing/2014/main" id="{F04F9882-9CAD-6B43-DB29-20BE6F43A992}"/>
              </a:ext>
            </a:extLst>
          </p:cNvPr>
          <p:cNvSpPr>
            <a:spLocks noGrp="1"/>
          </p:cNvSpPr>
          <p:nvPr>
            <p:ph idx="1"/>
          </p:nvPr>
        </p:nvSpPr>
        <p:spPr>
          <a:xfrm>
            <a:off x="222250" y="543099"/>
            <a:ext cx="8728710" cy="4344353"/>
          </a:xfrm>
        </p:spPr>
        <p:txBody>
          <a:bodyPr>
            <a:normAutofit/>
          </a:bodyPr>
          <a:lstStyle/>
          <a:p>
            <a:pPr algn="just"/>
            <a:r>
              <a:rPr lang="en-US" sz="2000" b="1" i="0" dirty="0">
                <a:solidFill>
                  <a:srgbClr val="C00000"/>
                </a:solidFill>
                <a:effectLst/>
                <a:latin typeface="erdana"/>
              </a:rPr>
              <a:t>Type of Logistic Regression:</a:t>
            </a:r>
          </a:p>
          <a:p>
            <a:pPr algn="just"/>
            <a:r>
              <a:rPr lang="en-US" sz="2000" b="1" i="0" dirty="0">
                <a:solidFill>
                  <a:srgbClr val="333333"/>
                </a:solidFill>
                <a:effectLst/>
                <a:latin typeface="inter-regular"/>
              </a:rPr>
              <a:t>On the basis of the categories, Logistic Regression can be classified into three types:</a:t>
            </a:r>
          </a:p>
          <a:p>
            <a:pPr algn="just">
              <a:buFont typeface="Arial" panose="020B0604020202020204" pitchFamily="34" charset="0"/>
              <a:buChar char="•"/>
            </a:pPr>
            <a:r>
              <a:rPr lang="en-US" sz="2000" b="1" i="0" dirty="0">
                <a:solidFill>
                  <a:srgbClr val="000000"/>
                </a:solidFill>
                <a:effectLst/>
                <a:latin typeface="inter-bold"/>
              </a:rPr>
              <a:t>Binomial:</a:t>
            </a:r>
            <a:r>
              <a:rPr lang="en-US" sz="2000" b="1" i="0" dirty="0">
                <a:solidFill>
                  <a:srgbClr val="000000"/>
                </a:solidFill>
                <a:effectLst/>
                <a:latin typeface="inter-regular"/>
              </a:rPr>
              <a:t> In binomial Logistic regression, there can be only two possible types of the dependent variables, such as 0 or 1, Pass or Fail, etc.</a:t>
            </a:r>
          </a:p>
          <a:p>
            <a:pPr algn="just">
              <a:buFont typeface="Arial" panose="020B0604020202020204" pitchFamily="34" charset="0"/>
              <a:buChar char="•"/>
            </a:pPr>
            <a:r>
              <a:rPr lang="en-US" sz="2000" b="1" i="0" dirty="0">
                <a:solidFill>
                  <a:srgbClr val="000000"/>
                </a:solidFill>
                <a:effectLst/>
                <a:latin typeface="inter-bold"/>
              </a:rPr>
              <a:t>Multinomial:</a:t>
            </a:r>
            <a:r>
              <a:rPr lang="en-US" sz="2000" b="1" i="0" dirty="0">
                <a:solidFill>
                  <a:srgbClr val="000000"/>
                </a:solidFill>
                <a:effectLst/>
                <a:latin typeface="inter-regular"/>
              </a:rPr>
              <a:t> In multinomial Logistic regression, there can be 3 or more possible unordered types of the dependent variable, such as "cat", "dogs", or "sheep"</a:t>
            </a:r>
          </a:p>
          <a:p>
            <a:pPr algn="just">
              <a:buFont typeface="Arial" panose="020B0604020202020204" pitchFamily="34" charset="0"/>
              <a:buChar char="•"/>
            </a:pPr>
            <a:r>
              <a:rPr lang="en-US" sz="2000" b="1" i="0" dirty="0">
                <a:solidFill>
                  <a:srgbClr val="000000"/>
                </a:solidFill>
                <a:effectLst/>
                <a:latin typeface="inter-bold"/>
              </a:rPr>
              <a:t>Ordinal:</a:t>
            </a:r>
            <a:r>
              <a:rPr lang="en-US" sz="2000" b="1" i="0" dirty="0">
                <a:solidFill>
                  <a:srgbClr val="000000"/>
                </a:solidFill>
                <a:effectLst/>
                <a:latin typeface="inter-regular"/>
              </a:rPr>
              <a:t> In ordinal Logistic regression, there can be 3 or more possible ordered types of dependent variables, such as "low", "Medium", or "High".</a:t>
            </a:r>
          </a:p>
        </p:txBody>
      </p:sp>
    </p:spTree>
    <p:extLst>
      <p:ext uri="{BB962C8B-B14F-4D97-AF65-F5344CB8AC3E}">
        <p14:creationId xmlns:p14="http://schemas.microsoft.com/office/powerpoint/2010/main" val="6763327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3" name="Content Placeholder 2">
            <a:extLst>
              <a:ext uri="{FF2B5EF4-FFF2-40B4-BE49-F238E27FC236}">
                <a16:creationId xmlns:a16="http://schemas.microsoft.com/office/drawing/2014/main" id="{BA3DFD42-C814-D8C7-B40C-F1234068C4F0}"/>
              </a:ext>
            </a:extLst>
          </p:cNvPr>
          <p:cNvPicPr>
            <a:picLocks noGrp="1" noChangeAspect="1"/>
          </p:cNvPicPr>
          <p:nvPr>
            <p:ph idx="1"/>
          </p:nvPr>
        </p:nvPicPr>
        <p:blipFill>
          <a:blip r:embed="rId2"/>
          <a:stretch>
            <a:fillRect/>
          </a:stretch>
        </p:blipFill>
        <p:spPr>
          <a:xfrm>
            <a:off x="173546" y="1121423"/>
            <a:ext cx="3563016" cy="4344988"/>
          </a:xfrm>
        </p:spPr>
      </p:pic>
      <p:pic>
        <p:nvPicPr>
          <p:cNvPr id="7" name="Picture 6">
            <a:extLst>
              <a:ext uri="{FF2B5EF4-FFF2-40B4-BE49-F238E27FC236}">
                <a16:creationId xmlns:a16="http://schemas.microsoft.com/office/drawing/2014/main" id="{E16C3BE7-8EDC-B885-38AE-2E38B895B9DC}"/>
              </a:ext>
            </a:extLst>
          </p:cNvPr>
          <p:cNvPicPr>
            <a:picLocks noChangeAspect="1"/>
          </p:cNvPicPr>
          <p:nvPr/>
        </p:nvPicPr>
        <p:blipFill>
          <a:blip r:embed="rId3"/>
          <a:stretch>
            <a:fillRect/>
          </a:stretch>
        </p:blipFill>
        <p:spPr>
          <a:xfrm>
            <a:off x="4487556" y="1121423"/>
            <a:ext cx="3563017" cy="4726252"/>
          </a:xfrm>
          <a:prstGeom prst="rect">
            <a:avLst/>
          </a:prstGeom>
        </p:spPr>
      </p:pic>
    </p:spTree>
    <p:extLst>
      <p:ext uri="{BB962C8B-B14F-4D97-AF65-F5344CB8AC3E}">
        <p14:creationId xmlns:p14="http://schemas.microsoft.com/office/powerpoint/2010/main" val="21396078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sp>
        <p:nvSpPr>
          <p:cNvPr id="5" name="Content Placeholder 4">
            <a:extLst>
              <a:ext uri="{FF2B5EF4-FFF2-40B4-BE49-F238E27FC236}">
                <a16:creationId xmlns:a16="http://schemas.microsoft.com/office/drawing/2014/main" id="{77FCAFA1-AF2C-AB27-6BED-EF4EAB6FEF76}"/>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B61AE91C-03A3-EDBE-EB46-CFC481B1983D}"/>
              </a:ext>
            </a:extLst>
          </p:cNvPr>
          <p:cNvPicPr>
            <a:picLocks noChangeAspect="1"/>
          </p:cNvPicPr>
          <p:nvPr/>
        </p:nvPicPr>
        <p:blipFill>
          <a:blip r:embed="rId2"/>
          <a:stretch>
            <a:fillRect/>
          </a:stretch>
        </p:blipFill>
        <p:spPr>
          <a:xfrm>
            <a:off x="261257" y="1470020"/>
            <a:ext cx="8621486" cy="3917959"/>
          </a:xfrm>
          <a:prstGeom prst="rect">
            <a:avLst/>
          </a:prstGeom>
        </p:spPr>
      </p:pic>
    </p:spTree>
    <p:extLst>
      <p:ext uri="{BB962C8B-B14F-4D97-AF65-F5344CB8AC3E}">
        <p14:creationId xmlns:p14="http://schemas.microsoft.com/office/powerpoint/2010/main" val="42834547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F83E5090-FE9E-4BFD-A4FF-E9D514EBD955}"/>
              </a:ext>
            </a:extLst>
          </p:cNvPr>
          <p:cNvPicPr>
            <a:picLocks noChangeAspect="1"/>
          </p:cNvPicPr>
          <p:nvPr/>
        </p:nvPicPr>
        <p:blipFill>
          <a:blip r:embed="rId2"/>
          <a:stretch>
            <a:fillRect/>
          </a:stretch>
        </p:blipFill>
        <p:spPr>
          <a:xfrm>
            <a:off x="2971459" y="970274"/>
            <a:ext cx="3725230" cy="5421086"/>
          </a:xfrm>
          <a:prstGeom prst="rect">
            <a:avLst/>
          </a:prstGeom>
        </p:spPr>
      </p:pic>
    </p:spTree>
    <p:extLst>
      <p:ext uri="{BB962C8B-B14F-4D97-AF65-F5344CB8AC3E}">
        <p14:creationId xmlns:p14="http://schemas.microsoft.com/office/powerpoint/2010/main" val="24808511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6" name="Picture 5">
            <a:extLst>
              <a:ext uri="{FF2B5EF4-FFF2-40B4-BE49-F238E27FC236}">
                <a16:creationId xmlns:a16="http://schemas.microsoft.com/office/drawing/2014/main" id="{3B4C522A-8913-D92F-85C8-6E1858E900A6}"/>
              </a:ext>
            </a:extLst>
          </p:cNvPr>
          <p:cNvPicPr>
            <a:picLocks noChangeAspect="1"/>
          </p:cNvPicPr>
          <p:nvPr/>
        </p:nvPicPr>
        <p:blipFill>
          <a:blip r:embed="rId2"/>
          <a:stretch>
            <a:fillRect/>
          </a:stretch>
        </p:blipFill>
        <p:spPr>
          <a:xfrm>
            <a:off x="735174" y="921655"/>
            <a:ext cx="7673651" cy="4822065"/>
          </a:xfrm>
          <a:prstGeom prst="rect">
            <a:avLst/>
          </a:prstGeom>
        </p:spPr>
      </p:pic>
      <p:sp>
        <p:nvSpPr>
          <p:cNvPr id="7" name="TextBox 6">
            <a:extLst>
              <a:ext uri="{FF2B5EF4-FFF2-40B4-BE49-F238E27FC236}">
                <a16:creationId xmlns:a16="http://schemas.microsoft.com/office/drawing/2014/main" id="{C378EC36-1FB0-2454-1422-FFE4749556C0}"/>
              </a:ext>
            </a:extLst>
          </p:cNvPr>
          <p:cNvSpPr txBox="1"/>
          <p:nvPr/>
        </p:nvSpPr>
        <p:spPr>
          <a:xfrm>
            <a:off x="1502229" y="5971592"/>
            <a:ext cx="5906277" cy="369332"/>
          </a:xfrm>
          <a:prstGeom prst="rect">
            <a:avLst/>
          </a:prstGeom>
          <a:noFill/>
        </p:spPr>
        <p:txBody>
          <a:bodyPr wrap="square" rtlCol="0">
            <a:spAutoFit/>
          </a:bodyPr>
          <a:lstStyle/>
          <a:p>
            <a:r>
              <a:rPr lang="en-US" dirty="0"/>
              <a:t>Scatter Plot of the data</a:t>
            </a:r>
          </a:p>
        </p:txBody>
      </p:sp>
    </p:spTree>
    <p:extLst>
      <p:ext uri="{BB962C8B-B14F-4D97-AF65-F5344CB8AC3E}">
        <p14:creationId xmlns:p14="http://schemas.microsoft.com/office/powerpoint/2010/main" val="1858917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923731" y="71925"/>
            <a:ext cx="7427167" cy="1569660"/>
          </a:xfrm>
          <a:prstGeom prst="rect">
            <a:avLst/>
          </a:prstGeom>
          <a:noFill/>
        </p:spPr>
        <p:txBody>
          <a:bodyPr wrap="square">
            <a:spAutoFit/>
          </a:bodyPr>
          <a:lstStyle/>
          <a:p>
            <a:pPr algn="just"/>
            <a:r>
              <a:rPr lang="en-US" sz="3200" b="1" i="0" dirty="0">
                <a:solidFill>
                  <a:srgbClr val="C00000"/>
                </a:solidFill>
                <a:effectLst/>
                <a:latin typeface="erdana"/>
              </a:rPr>
              <a:t>Unsupervised Machine Learning</a:t>
            </a:r>
          </a:p>
          <a:p>
            <a:br>
              <a:rPr lang="en-US" sz="3200" b="0" i="0" dirty="0">
                <a:solidFill>
                  <a:srgbClr val="333333"/>
                </a:solidFill>
                <a:effectLst/>
                <a:latin typeface="inter-regular"/>
              </a:rPr>
            </a:br>
            <a:endParaRPr lang="en-US" sz="3200" dirty="0"/>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0" y="1004531"/>
            <a:ext cx="9024257" cy="5536229"/>
          </a:xfrm>
        </p:spPr>
        <p:txBody>
          <a:bodyPr rtlCol="0">
            <a:noAutofit/>
          </a:bodyPr>
          <a:lstStyle/>
          <a:p>
            <a:pPr algn="just"/>
            <a:r>
              <a:rPr lang="en-US" b="1" dirty="0"/>
              <a:t>As the name suggests, unsupervised learning is a machine learning technique in which models are not supervised using training dataset. Instead, models itself find the hidden patterns and insights from the given data. It can be compared to learning which takes place in the human brain while learning new things.</a:t>
            </a:r>
          </a:p>
          <a:p>
            <a:pPr algn="just"/>
            <a:r>
              <a:rPr lang="en-US" b="1" i="1" dirty="0"/>
              <a:t>Unsupervised learning is a type of machine learning in which models are trained using unlabeled dataset and are allowed to act on that data without any supervision.</a:t>
            </a:r>
          </a:p>
          <a:p>
            <a:pPr algn="just"/>
            <a:r>
              <a:rPr lang="en-US" b="1" dirty="0"/>
              <a:t>Unsupervised learning cannot be directly applied to a regression or classification problem because unlike supervised learning, we have the input data but no corresponding output data. The goal of unsupervised learning is to </a:t>
            </a:r>
            <a:r>
              <a:rPr lang="en-US" b="1" dirty="0">
                <a:solidFill>
                  <a:srgbClr val="C00000"/>
                </a:solidFill>
              </a:rPr>
              <a:t>find the underlying structure of dataset, group that data according to similarities, and represent that dataset in a compressed format.</a:t>
            </a:r>
            <a:endParaRPr lang="en-IN" sz="2400" b="1" dirty="0">
              <a:solidFill>
                <a:srgbClr val="C00000"/>
              </a:solidFill>
            </a:endParaRPr>
          </a:p>
        </p:txBody>
      </p:sp>
    </p:spTree>
    <p:extLst>
      <p:ext uri="{BB962C8B-B14F-4D97-AF65-F5344CB8AC3E}">
        <p14:creationId xmlns:p14="http://schemas.microsoft.com/office/powerpoint/2010/main" val="152992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ox(in)">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7F38B1A9-25E6-7924-96A8-FECAD7237306}"/>
              </a:ext>
            </a:extLst>
          </p:cNvPr>
          <p:cNvPicPr>
            <a:picLocks noChangeAspect="1"/>
          </p:cNvPicPr>
          <p:nvPr/>
        </p:nvPicPr>
        <p:blipFill>
          <a:blip r:embed="rId2"/>
          <a:stretch>
            <a:fillRect/>
          </a:stretch>
        </p:blipFill>
        <p:spPr>
          <a:xfrm>
            <a:off x="886408" y="1152622"/>
            <a:ext cx="7203233" cy="4552756"/>
          </a:xfrm>
          <a:prstGeom prst="rect">
            <a:avLst/>
          </a:prstGeom>
        </p:spPr>
      </p:pic>
      <p:sp>
        <p:nvSpPr>
          <p:cNvPr id="7" name="TextBox 6">
            <a:extLst>
              <a:ext uri="{FF2B5EF4-FFF2-40B4-BE49-F238E27FC236}">
                <a16:creationId xmlns:a16="http://schemas.microsoft.com/office/drawing/2014/main" id="{2E210920-7766-9BFF-6F67-44E8AD8FC0DD}"/>
              </a:ext>
            </a:extLst>
          </p:cNvPr>
          <p:cNvSpPr txBox="1"/>
          <p:nvPr/>
        </p:nvSpPr>
        <p:spPr>
          <a:xfrm>
            <a:off x="821094" y="5934269"/>
            <a:ext cx="7641771" cy="369332"/>
          </a:xfrm>
          <a:prstGeom prst="rect">
            <a:avLst/>
          </a:prstGeom>
          <a:noFill/>
        </p:spPr>
        <p:txBody>
          <a:bodyPr wrap="square" rtlCol="0">
            <a:spAutoFit/>
          </a:bodyPr>
          <a:lstStyle/>
          <a:p>
            <a:r>
              <a:rPr lang="en-US" dirty="0"/>
              <a:t>A line is drawn by using Linear Regression</a:t>
            </a:r>
          </a:p>
        </p:txBody>
      </p:sp>
    </p:spTree>
    <p:extLst>
      <p:ext uri="{BB962C8B-B14F-4D97-AF65-F5344CB8AC3E}">
        <p14:creationId xmlns:p14="http://schemas.microsoft.com/office/powerpoint/2010/main" val="10218282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sp>
        <p:nvSpPr>
          <p:cNvPr id="7" name="TextBox 6">
            <a:extLst>
              <a:ext uri="{FF2B5EF4-FFF2-40B4-BE49-F238E27FC236}">
                <a16:creationId xmlns:a16="http://schemas.microsoft.com/office/drawing/2014/main" id="{2E210920-7766-9BFF-6F67-44E8AD8FC0DD}"/>
              </a:ext>
            </a:extLst>
          </p:cNvPr>
          <p:cNvSpPr txBox="1"/>
          <p:nvPr/>
        </p:nvSpPr>
        <p:spPr>
          <a:xfrm>
            <a:off x="821094" y="5934269"/>
            <a:ext cx="7641771" cy="369332"/>
          </a:xfrm>
          <a:prstGeom prst="rect">
            <a:avLst/>
          </a:prstGeom>
          <a:noFill/>
        </p:spPr>
        <p:txBody>
          <a:bodyPr wrap="square" rtlCol="0">
            <a:spAutoFit/>
          </a:bodyPr>
          <a:lstStyle/>
          <a:p>
            <a:r>
              <a:rPr lang="en-US" dirty="0"/>
              <a:t>A dotted line has been drawn at </a:t>
            </a:r>
            <a:r>
              <a:rPr lang="en-US" dirty="0" err="1"/>
              <a:t>centre</a:t>
            </a:r>
            <a:endParaRPr lang="en-US" dirty="0"/>
          </a:p>
        </p:txBody>
      </p:sp>
      <p:pic>
        <p:nvPicPr>
          <p:cNvPr id="5" name="Picture 4">
            <a:extLst>
              <a:ext uri="{FF2B5EF4-FFF2-40B4-BE49-F238E27FC236}">
                <a16:creationId xmlns:a16="http://schemas.microsoft.com/office/drawing/2014/main" id="{C784A909-A6FD-8392-9164-9F79C5C5F02F}"/>
              </a:ext>
            </a:extLst>
          </p:cNvPr>
          <p:cNvPicPr>
            <a:picLocks noChangeAspect="1"/>
          </p:cNvPicPr>
          <p:nvPr/>
        </p:nvPicPr>
        <p:blipFill>
          <a:blip r:embed="rId2"/>
          <a:stretch>
            <a:fillRect/>
          </a:stretch>
        </p:blipFill>
        <p:spPr>
          <a:xfrm>
            <a:off x="485192" y="831771"/>
            <a:ext cx="7511143" cy="4558125"/>
          </a:xfrm>
          <a:prstGeom prst="rect">
            <a:avLst/>
          </a:prstGeom>
        </p:spPr>
      </p:pic>
    </p:spTree>
    <p:extLst>
      <p:ext uri="{BB962C8B-B14F-4D97-AF65-F5344CB8AC3E}">
        <p14:creationId xmlns:p14="http://schemas.microsoft.com/office/powerpoint/2010/main" val="764910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sp>
        <p:nvSpPr>
          <p:cNvPr id="7" name="TextBox 6">
            <a:extLst>
              <a:ext uri="{FF2B5EF4-FFF2-40B4-BE49-F238E27FC236}">
                <a16:creationId xmlns:a16="http://schemas.microsoft.com/office/drawing/2014/main" id="{2E210920-7766-9BFF-6F67-44E8AD8FC0DD}"/>
              </a:ext>
            </a:extLst>
          </p:cNvPr>
          <p:cNvSpPr txBox="1"/>
          <p:nvPr/>
        </p:nvSpPr>
        <p:spPr>
          <a:xfrm>
            <a:off x="793879" y="5495731"/>
            <a:ext cx="7641771" cy="923330"/>
          </a:xfrm>
          <a:prstGeom prst="rect">
            <a:avLst/>
          </a:prstGeom>
          <a:noFill/>
        </p:spPr>
        <p:txBody>
          <a:bodyPr wrap="square" rtlCol="0">
            <a:spAutoFit/>
          </a:bodyPr>
          <a:lstStyle/>
          <a:p>
            <a:r>
              <a:rPr lang="en-US" b="1" dirty="0"/>
              <a:t>Outlier at Age &gt;80</a:t>
            </a:r>
          </a:p>
          <a:p>
            <a:r>
              <a:rPr lang="en-US" b="1" dirty="0"/>
              <a:t>Issue with circled data points. Actual value is Yes but predicted value is No Insurance</a:t>
            </a:r>
          </a:p>
        </p:txBody>
      </p:sp>
      <p:pic>
        <p:nvPicPr>
          <p:cNvPr id="3" name="Picture 2">
            <a:extLst>
              <a:ext uri="{FF2B5EF4-FFF2-40B4-BE49-F238E27FC236}">
                <a16:creationId xmlns:a16="http://schemas.microsoft.com/office/drawing/2014/main" id="{9E135E46-4163-038C-BE2C-4A26B2E1E8AA}"/>
              </a:ext>
            </a:extLst>
          </p:cNvPr>
          <p:cNvPicPr>
            <a:picLocks noChangeAspect="1"/>
          </p:cNvPicPr>
          <p:nvPr/>
        </p:nvPicPr>
        <p:blipFill>
          <a:blip r:embed="rId2"/>
          <a:stretch>
            <a:fillRect/>
          </a:stretch>
        </p:blipFill>
        <p:spPr>
          <a:xfrm>
            <a:off x="541175" y="554399"/>
            <a:ext cx="8061649" cy="4696787"/>
          </a:xfrm>
          <a:prstGeom prst="rect">
            <a:avLst/>
          </a:prstGeom>
        </p:spPr>
      </p:pic>
    </p:spTree>
    <p:extLst>
      <p:ext uri="{BB962C8B-B14F-4D97-AF65-F5344CB8AC3E}">
        <p14:creationId xmlns:p14="http://schemas.microsoft.com/office/powerpoint/2010/main" val="38712262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sp>
        <p:nvSpPr>
          <p:cNvPr id="7" name="TextBox 6">
            <a:extLst>
              <a:ext uri="{FF2B5EF4-FFF2-40B4-BE49-F238E27FC236}">
                <a16:creationId xmlns:a16="http://schemas.microsoft.com/office/drawing/2014/main" id="{2E210920-7766-9BFF-6F67-44E8AD8FC0DD}"/>
              </a:ext>
            </a:extLst>
          </p:cNvPr>
          <p:cNvSpPr txBox="1"/>
          <p:nvPr/>
        </p:nvSpPr>
        <p:spPr>
          <a:xfrm>
            <a:off x="793879" y="5495731"/>
            <a:ext cx="7641771" cy="923330"/>
          </a:xfrm>
          <a:prstGeom prst="rect">
            <a:avLst/>
          </a:prstGeom>
          <a:noFill/>
        </p:spPr>
        <p:txBody>
          <a:bodyPr wrap="square" rtlCol="0">
            <a:spAutoFit/>
          </a:bodyPr>
          <a:lstStyle/>
          <a:p>
            <a:r>
              <a:rPr lang="en-US" b="1" dirty="0"/>
              <a:t>Instead of Linear Line a curve has been drawn that is much better fit than the previous straight line.</a:t>
            </a:r>
          </a:p>
          <a:p>
            <a:r>
              <a:rPr lang="en-US" b="1" dirty="0"/>
              <a:t>This curve represents Sigmoidal Function </a:t>
            </a:r>
          </a:p>
        </p:txBody>
      </p:sp>
      <p:pic>
        <p:nvPicPr>
          <p:cNvPr id="5" name="Picture 4">
            <a:extLst>
              <a:ext uri="{FF2B5EF4-FFF2-40B4-BE49-F238E27FC236}">
                <a16:creationId xmlns:a16="http://schemas.microsoft.com/office/drawing/2014/main" id="{47ECD55F-B51B-C7E1-9BC9-AC7DA39F43DC}"/>
              </a:ext>
            </a:extLst>
          </p:cNvPr>
          <p:cNvPicPr>
            <a:picLocks noChangeAspect="1"/>
          </p:cNvPicPr>
          <p:nvPr/>
        </p:nvPicPr>
        <p:blipFill>
          <a:blip r:embed="rId2"/>
          <a:stretch>
            <a:fillRect/>
          </a:stretch>
        </p:blipFill>
        <p:spPr>
          <a:xfrm>
            <a:off x="708351" y="544298"/>
            <a:ext cx="7465266" cy="5019309"/>
          </a:xfrm>
          <a:prstGeom prst="rect">
            <a:avLst/>
          </a:prstGeom>
        </p:spPr>
      </p:pic>
    </p:spTree>
    <p:extLst>
      <p:ext uri="{BB962C8B-B14F-4D97-AF65-F5344CB8AC3E}">
        <p14:creationId xmlns:p14="http://schemas.microsoft.com/office/powerpoint/2010/main" val="42817257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2BA01D69-E551-4222-28A8-1685AF2410EB}"/>
              </a:ext>
            </a:extLst>
          </p:cNvPr>
          <p:cNvPicPr>
            <a:picLocks noChangeAspect="1"/>
          </p:cNvPicPr>
          <p:nvPr/>
        </p:nvPicPr>
        <p:blipFill>
          <a:blip r:embed="rId2"/>
          <a:stretch>
            <a:fillRect/>
          </a:stretch>
        </p:blipFill>
        <p:spPr>
          <a:xfrm>
            <a:off x="942394" y="826431"/>
            <a:ext cx="6718040" cy="3860174"/>
          </a:xfrm>
          <a:prstGeom prst="rect">
            <a:avLst/>
          </a:prstGeom>
        </p:spPr>
      </p:pic>
    </p:spTree>
    <p:extLst>
      <p:ext uri="{BB962C8B-B14F-4D97-AF65-F5344CB8AC3E}">
        <p14:creationId xmlns:p14="http://schemas.microsoft.com/office/powerpoint/2010/main" val="7502206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sp>
        <p:nvSpPr>
          <p:cNvPr id="7" name="TextBox 6">
            <a:extLst>
              <a:ext uri="{FF2B5EF4-FFF2-40B4-BE49-F238E27FC236}">
                <a16:creationId xmlns:a16="http://schemas.microsoft.com/office/drawing/2014/main" id="{2E210920-7766-9BFF-6F67-44E8AD8FC0DD}"/>
              </a:ext>
            </a:extLst>
          </p:cNvPr>
          <p:cNvSpPr txBox="1"/>
          <p:nvPr/>
        </p:nvSpPr>
        <p:spPr>
          <a:xfrm>
            <a:off x="793880" y="5495731"/>
            <a:ext cx="2266562" cy="369332"/>
          </a:xfrm>
          <a:prstGeom prst="rect">
            <a:avLst/>
          </a:prstGeom>
          <a:noFill/>
        </p:spPr>
        <p:txBody>
          <a:bodyPr wrap="square" rtlCol="0">
            <a:spAutoFit/>
          </a:bodyPr>
          <a:lstStyle/>
          <a:p>
            <a:r>
              <a:rPr lang="en-US" b="1" dirty="0"/>
              <a:t>Straight Line Equation</a:t>
            </a:r>
          </a:p>
        </p:txBody>
      </p:sp>
      <p:pic>
        <p:nvPicPr>
          <p:cNvPr id="3" name="Picture 2">
            <a:extLst>
              <a:ext uri="{FF2B5EF4-FFF2-40B4-BE49-F238E27FC236}">
                <a16:creationId xmlns:a16="http://schemas.microsoft.com/office/drawing/2014/main" id="{C3583842-7DC8-E8BA-ED16-CBF3E85B96A8}"/>
              </a:ext>
            </a:extLst>
          </p:cNvPr>
          <p:cNvPicPr>
            <a:picLocks noChangeAspect="1"/>
          </p:cNvPicPr>
          <p:nvPr/>
        </p:nvPicPr>
        <p:blipFill>
          <a:blip r:embed="rId2"/>
          <a:stretch>
            <a:fillRect/>
          </a:stretch>
        </p:blipFill>
        <p:spPr>
          <a:xfrm>
            <a:off x="173392" y="1184293"/>
            <a:ext cx="8882743" cy="3871688"/>
          </a:xfrm>
          <a:prstGeom prst="rect">
            <a:avLst/>
          </a:prstGeom>
        </p:spPr>
      </p:pic>
      <p:sp>
        <p:nvSpPr>
          <p:cNvPr id="6" name="TextBox 5">
            <a:extLst>
              <a:ext uri="{FF2B5EF4-FFF2-40B4-BE49-F238E27FC236}">
                <a16:creationId xmlns:a16="http://schemas.microsoft.com/office/drawing/2014/main" id="{43FDC800-35E1-4431-4B64-C76B7567BFAB}"/>
              </a:ext>
            </a:extLst>
          </p:cNvPr>
          <p:cNvSpPr txBox="1"/>
          <p:nvPr/>
        </p:nvSpPr>
        <p:spPr>
          <a:xfrm>
            <a:off x="5458408" y="5495731"/>
            <a:ext cx="2891712" cy="1200329"/>
          </a:xfrm>
          <a:prstGeom prst="rect">
            <a:avLst/>
          </a:prstGeom>
          <a:noFill/>
        </p:spPr>
        <p:txBody>
          <a:bodyPr wrap="square" rtlCol="0">
            <a:spAutoFit/>
          </a:bodyPr>
          <a:lstStyle/>
          <a:p>
            <a:r>
              <a:rPr lang="en-US" dirty="0"/>
              <a:t>Feeding Straight line equation in a </a:t>
            </a:r>
            <a:r>
              <a:rPr lang="en-US" dirty="0" err="1"/>
              <a:t>Signoid</a:t>
            </a:r>
            <a:r>
              <a:rPr lang="en-US" dirty="0"/>
              <a:t> function we gat a S shape line that fits well.</a:t>
            </a:r>
          </a:p>
        </p:txBody>
      </p:sp>
    </p:spTree>
    <p:extLst>
      <p:ext uri="{BB962C8B-B14F-4D97-AF65-F5344CB8AC3E}">
        <p14:creationId xmlns:p14="http://schemas.microsoft.com/office/powerpoint/2010/main" val="29591018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sp>
        <p:nvSpPr>
          <p:cNvPr id="7" name="TextBox 6">
            <a:extLst>
              <a:ext uri="{FF2B5EF4-FFF2-40B4-BE49-F238E27FC236}">
                <a16:creationId xmlns:a16="http://schemas.microsoft.com/office/drawing/2014/main" id="{2E210920-7766-9BFF-6F67-44E8AD8FC0DD}"/>
              </a:ext>
            </a:extLst>
          </p:cNvPr>
          <p:cNvSpPr txBox="1"/>
          <p:nvPr/>
        </p:nvSpPr>
        <p:spPr>
          <a:xfrm>
            <a:off x="102637" y="3767942"/>
            <a:ext cx="2266562" cy="646331"/>
          </a:xfrm>
          <a:prstGeom prst="rect">
            <a:avLst/>
          </a:prstGeom>
          <a:noFill/>
        </p:spPr>
        <p:txBody>
          <a:bodyPr wrap="square" rtlCol="0">
            <a:spAutoFit/>
          </a:bodyPr>
          <a:lstStyle/>
          <a:p>
            <a:r>
              <a:rPr lang="en-US" b="1" dirty="0"/>
              <a:t>CSV file of Insurance data</a:t>
            </a:r>
          </a:p>
        </p:txBody>
      </p:sp>
      <p:pic>
        <p:nvPicPr>
          <p:cNvPr id="5" name="Picture 4">
            <a:extLst>
              <a:ext uri="{FF2B5EF4-FFF2-40B4-BE49-F238E27FC236}">
                <a16:creationId xmlns:a16="http://schemas.microsoft.com/office/drawing/2014/main" id="{1BBA9E53-FCE0-5EDE-3306-836EA4167B92}"/>
              </a:ext>
            </a:extLst>
          </p:cNvPr>
          <p:cNvPicPr>
            <a:picLocks noChangeAspect="1"/>
          </p:cNvPicPr>
          <p:nvPr/>
        </p:nvPicPr>
        <p:blipFill>
          <a:blip r:embed="rId2"/>
          <a:stretch>
            <a:fillRect/>
          </a:stretch>
        </p:blipFill>
        <p:spPr>
          <a:xfrm>
            <a:off x="2369199" y="0"/>
            <a:ext cx="2778596" cy="6858000"/>
          </a:xfrm>
          <a:prstGeom prst="rect">
            <a:avLst/>
          </a:prstGeom>
        </p:spPr>
      </p:pic>
    </p:spTree>
    <p:extLst>
      <p:ext uri="{BB962C8B-B14F-4D97-AF65-F5344CB8AC3E}">
        <p14:creationId xmlns:p14="http://schemas.microsoft.com/office/powerpoint/2010/main" val="3814236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DD80F874-A802-BDBD-1C0C-3371E46F92CF}"/>
              </a:ext>
            </a:extLst>
          </p:cNvPr>
          <p:cNvPicPr>
            <a:picLocks noChangeAspect="1"/>
          </p:cNvPicPr>
          <p:nvPr/>
        </p:nvPicPr>
        <p:blipFill>
          <a:blip r:embed="rId2"/>
          <a:stretch>
            <a:fillRect/>
          </a:stretch>
        </p:blipFill>
        <p:spPr>
          <a:xfrm>
            <a:off x="279530" y="576262"/>
            <a:ext cx="8267700" cy="5705475"/>
          </a:xfrm>
          <a:prstGeom prst="rect">
            <a:avLst/>
          </a:prstGeom>
        </p:spPr>
      </p:pic>
    </p:spTree>
    <p:extLst>
      <p:ext uri="{BB962C8B-B14F-4D97-AF65-F5344CB8AC3E}">
        <p14:creationId xmlns:p14="http://schemas.microsoft.com/office/powerpoint/2010/main" val="22044329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5" name="Picture 4">
            <a:extLst>
              <a:ext uri="{FF2B5EF4-FFF2-40B4-BE49-F238E27FC236}">
                <a16:creationId xmlns:a16="http://schemas.microsoft.com/office/drawing/2014/main" id="{1C87E6E0-9865-45C8-0FB2-680D0667440C}"/>
              </a:ext>
            </a:extLst>
          </p:cNvPr>
          <p:cNvPicPr>
            <a:picLocks noChangeAspect="1"/>
          </p:cNvPicPr>
          <p:nvPr/>
        </p:nvPicPr>
        <p:blipFill>
          <a:blip r:embed="rId2"/>
          <a:stretch>
            <a:fillRect/>
          </a:stretch>
        </p:blipFill>
        <p:spPr>
          <a:xfrm>
            <a:off x="201969" y="705529"/>
            <a:ext cx="8553450" cy="5838825"/>
          </a:xfrm>
          <a:prstGeom prst="rect">
            <a:avLst/>
          </a:prstGeom>
        </p:spPr>
      </p:pic>
    </p:spTree>
    <p:extLst>
      <p:ext uri="{BB962C8B-B14F-4D97-AF65-F5344CB8AC3E}">
        <p14:creationId xmlns:p14="http://schemas.microsoft.com/office/powerpoint/2010/main" val="29680865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2738EAC2-73A8-C67A-E585-968E3FC16A29}"/>
              </a:ext>
            </a:extLst>
          </p:cNvPr>
          <p:cNvPicPr>
            <a:picLocks noChangeAspect="1"/>
          </p:cNvPicPr>
          <p:nvPr/>
        </p:nvPicPr>
        <p:blipFill>
          <a:blip r:embed="rId2"/>
          <a:stretch>
            <a:fillRect/>
          </a:stretch>
        </p:blipFill>
        <p:spPr>
          <a:xfrm>
            <a:off x="17106" y="561174"/>
            <a:ext cx="9144000" cy="3796221"/>
          </a:xfrm>
          <a:prstGeom prst="rect">
            <a:avLst/>
          </a:prstGeom>
        </p:spPr>
      </p:pic>
    </p:spTree>
    <p:extLst>
      <p:ext uri="{BB962C8B-B14F-4D97-AF65-F5344CB8AC3E}">
        <p14:creationId xmlns:p14="http://schemas.microsoft.com/office/powerpoint/2010/main" val="1665036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923731" y="71925"/>
            <a:ext cx="7427167" cy="2062103"/>
          </a:xfrm>
          <a:prstGeom prst="rect">
            <a:avLst/>
          </a:prstGeom>
          <a:noFill/>
        </p:spPr>
        <p:txBody>
          <a:bodyPr wrap="square">
            <a:spAutoFit/>
          </a:bodyPr>
          <a:lstStyle/>
          <a:p>
            <a:pPr algn="ctr"/>
            <a:r>
              <a:rPr lang="en-US" sz="3200" b="1" i="0" dirty="0">
                <a:solidFill>
                  <a:srgbClr val="C00000"/>
                </a:solidFill>
                <a:effectLst/>
                <a:latin typeface="erdana"/>
              </a:rPr>
              <a:t>Why use Unsupervised Learning?</a:t>
            </a:r>
          </a:p>
          <a:p>
            <a:br>
              <a:rPr lang="en-US" sz="3200" dirty="0"/>
            </a:br>
            <a:br>
              <a:rPr lang="en-US" sz="3200" b="0" i="0" dirty="0">
                <a:solidFill>
                  <a:srgbClr val="333333"/>
                </a:solidFill>
                <a:effectLst/>
                <a:latin typeface="inter-regular"/>
              </a:rPr>
            </a:br>
            <a:endParaRPr lang="en-US" sz="3200" dirty="0"/>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0" y="1004531"/>
            <a:ext cx="9024257" cy="5536229"/>
          </a:xfrm>
        </p:spPr>
        <p:txBody>
          <a:bodyPr rtlCol="0">
            <a:noAutofit/>
          </a:bodyPr>
          <a:lstStyle/>
          <a:p>
            <a:r>
              <a:rPr lang="en-US" b="1" dirty="0"/>
              <a:t>Below are some main reasons which describe the importance of Unsupervised Learning:</a:t>
            </a:r>
          </a:p>
          <a:p>
            <a:r>
              <a:rPr lang="en-US" b="1" dirty="0"/>
              <a:t>Unsupervised learning is helpful for finding useful insights from the data.</a:t>
            </a:r>
          </a:p>
          <a:p>
            <a:r>
              <a:rPr lang="en-US" b="1" dirty="0"/>
              <a:t>Unsupervised learning is much similar as a human learns to think by their own experiences, which makes it closer to the real AI.</a:t>
            </a:r>
          </a:p>
          <a:p>
            <a:r>
              <a:rPr lang="en-US" b="1" dirty="0"/>
              <a:t>Unsupervised learning works on unlabeled and uncategorized data which make unsupervised learning more important.</a:t>
            </a:r>
          </a:p>
          <a:p>
            <a:r>
              <a:rPr lang="en-US" b="1" dirty="0"/>
              <a:t>In real-world, we do not always have input data with the corresponding output so to solve such cases, we need unsupervised learning.</a:t>
            </a:r>
          </a:p>
        </p:txBody>
      </p:sp>
    </p:spTree>
    <p:extLst>
      <p:ext uri="{BB962C8B-B14F-4D97-AF65-F5344CB8AC3E}">
        <p14:creationId xmlns:p14="http://schemas.microsoft.com/office/powerpoint/2010/main" val="200239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ox(i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ox(i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ox(in)">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7" name="Picture 6">
            <a:extLst>
              <a:ext uri="{FF2B5EF4-FFF2-40B4-BE49-F238E27FC236}">
                <a16:creationId xmlns:a16="http://schemas.microsoft.com/office/drawing/2014/main" id="{6A44D921-46A3-236C-1CAC-99DADE7469DD}"/>
              </a:ext>
            </a:extLst>
          </p:cNvPr>
          <p:cNvPicPr>
            <a:picLocks noChangeAspect="1"/>
          </p:cNvPicPr>
          <p:nvPr/>
        </p:nvPicPr>
        <p:blipFill>
          <a:blip r:embed="rId2"/>
          <a:stretch>
            <a:fillRect/>
          </a:stretch>
        </p:blipFill>
        <p:spPr>
          <a:xfrm>
            <a:off x="219269" y="416964"/>
            <a:ext cx="8705461" cy="6337576"/>
          </a:xfrm>
          <a:prstGeom prst="rect">
            <a:avLst/>
          </a:prstGeom>
        </p:spPr>
      </p:pic>
    </p:spTree>
    <p:extLst>
      <p:ext uri="{BB962C8B-B14F-4D97-AF65-F5344CB8AC3E}">
        <p14:creationId xmlns:p14="http://schemas.microsoft.com/office/powerpoint/2010/main" val="5345254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Logistic Regression</a:t>
            </a:r>
          </a:p>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3A8543E3-4263-198D-A84F-4BC238A49226}"/>
              </a:ext>
            </a:extLst>
          </p:cNvPr>
          <p:cNvPicPr>
            <a:picLocks noChangeAspect="1"/>
          </p:cNvPicPr>
          <p:nvPr/>
        </p:nvPicPr>
        <p:blipFill>
          <a:blip r:embed="rId2"/>
          <a:stretch>
            <a:fillRect/>
          </a:stretch>
        </p:blipFill>
        <p:spPr>
          <a:xfrm>
            <a:off x="960373" y="970274"/>
            <a:ext cx="4181475" cy="1209675"/>
          </a:xfrm>
          <a:prstGeom prst="rect">
            <a:avLst/>
          </a:prstGeom>
        </p:spPr>
      </p:pic>
      <p:pic>
        <p:nvPicPr>
          <p:cNvPr id="6" name="Picture 5">
            <a:extLst>
              <a:ext uri="{FF2B5EF4-FFF2-40B4-BE49-F238E27FC236}">
                <a16:creationId xmlns:a16="http://schemas.microsoft.com/office/drawing/2014/main" id="{76856714-48FB-6771-6B80-18D1F673D627}"/>
              </a:ext>
            </a:extLst>
          </p:cNvPr>
          <p:cNvPicPr>
            <a:picLocks noChangeAspect="1"/>
          </p:cNvPicPr>
          <p:nvPr/>
        </p:nvPicPr>
        <p:blipFill>
          <a:blip r:embed="rId3"/>
          <a:stretch>
            <a:fillRect/>
          </a:stretch>
        </p:blipFill>
        <p:spPr>
          <a:xfrm>
            <a:off x="960373" y="2311660"/>
            <a:ext cx="5291137" cy="1397659"/>
          </a:xfrm>
          <a:prstGeom prst="rect">
            <a:avLst/>
          </a:prstGeom>
        </p:spPr>
      </p:pic>
    </p:spTree>
    <p:extLst>
      <p:ext uri="{BB962C8B-B14F-4D97-AF65-F5344CB8AC3E}">
        <p14:creationId xmlns:p14="http://schemas.microsoft.com/office/powerpoint/2010/main" val="122937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923731" y="71925"/>
            <a:ext cx="7427167" cy="2062103"/>
          </a:xfrm>
          <a:prstGeom prst="rect">
            <a:avLst/>
          </a:prstGeom>
          <a:noFill/>
        </p:spPr>
        <p:txBody>
          <a:bodyPr wrap="square">
            <a:spAutoFit/>
          </a:bodyPr>
          <a:lstStyle/>
          <a:p>
            <a:pPr algn="just"/>
            <a:r>
              <a:rPr lang="en-US" sz="3200" b="1" i="0" dirty="0">
                <a:solidFill>
                  <a:srgbClr val="C00000"/>
                </a:solidFill>
                <a:effectLst/>
                <a:latin typeface="erdana"/>
              </a:rPr>
              <a:t>Working of Unsupervised Learning</a:t>
            </a:r>
          </a:p>
          <a:p>
            <a:br>
              <a:rPr lang="en-US" sz="3200" dirty="0"/>
            </a:br>
            <a:br>
              <a:rPr lang="en-US" sz="3200" b="0" i="0" dirty="0">
                <a:solidFill>
                  <a:srgbClr val="333333"/>
                </a:solidFill>
                <a:effectLst/>
                <a:latin typeface="inter-regular"/>
              </a:rPr>
            </a:br>
            <a:endParaRPr lang="en-US" sz="3200" dirty="0"/>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0" y="3788229"/>
            <a:ext cx="9024257" cy="2752531"/>
          </a:xfrm>
        </p:spPr>
        <p:txBody>
          <a:bodyPr rtlCol="0">
            <a:noAutofit/>
          </a:bodyPr>
          <a:lstStyle/>
          <a:p>
            <a:pPr algn="just"/>
            <a:r>
              <a:rPr lang="en-US" b="1" dirty="0"/>
              <a:t>Here, we have taken an unlabeled input data, which means it is not categorized and corresponding outputs are also not given. Now, this unlabeled input data is fed to the machine learning model in order to train it. Firstly, it will interpret the raw data to find the hidden patterns from the data and then will apply suitable algorithms such as k-means clustering, Decision tree, etc.</a:t>
            </a:r>
          </a:p>
          <a:p>
            <a:pPr algn="just"/>
            <a:r>
              <a:rPr lang="en-US" b="1" dirty="0"/>
              <a:t>Once it applies the suitable algorithm, the algorithm divides the data objects into groups according to the similarities and difference between the objects.</a:t>
            </a:r>
          </a:p>
        </p:txBody>
      </p:sp>
      <p:pic>
        <p:nvPicPr>
          <p:cNvPr id="3" name="Picture 2">
            <a:extLst>
              <a:ext uri="{FF2B5EF4-FFF2-40B4-BE49-F238E27FC236}">
                <a16:creationId xmlns:a16="http://schemas.microsoft.com/office/drawing/2014/main" id="{FE8B5C06-F58A-5E86-B00B-045672A86850}"/>
              </a:ext>
            </a:extLst>
          </p:cNvPr>
          <p:cNvPicPr>
            <a:picLocks noChangeAspect="1"/>
          </p:cNvPicPr>
          <p:nvPr/>
        </p:nvPicPr>
        <p:blipFill>
          <a:blip r:embed="rId2"/>
          <a:stretch>
            <a:fillRect/>
          </a:stretch>
        </p:blipFill>
        <p:spPr>
          <a:xfrm>
            <a:off x="793102" y="588501"/>
            <a:ext cx="6933132" cy="3091054"/>
          </a:xfrm>
          <a:prstGeom prst="rect">
            <a:avLst/>
          </a:prstGeom>
        </p:spPr>
      </p:pic>
    </p:spTree>
    <p:extLst>
      <p:ext uri="{BB962C8B-B14F-4D97-AF65-F5344CB8AC3E}">
        <p14:creationId xmlns:p14="http://schemas.microsoft.com/office/powerpoint/2010/main" val="398503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951333" y="-30000"/>
            <a:ext cx="7427167" cy="2062103"/>
          </a:xfrm>
          <a:prstGeom prst="rect">
            <a:avLst/>
          </a:prstGeom>
          <a:noFill/>
        </p:spPr>
        <p:txBody>
          <a:bodyPr wrap="square">
            <a:spAutoFit/>
          </a:bodyPr>
          <a:lstStyle/>
          <a:p>
            <a:pPr algn="just"/>
            <a:r>
              <a:rPr lang="en-US" sz="3200" b="1" i="0" dirty="0">
                <a:solidFill>
                  <a:srgbClr val="C00000"/>
                </a:solidFill>
                <a:effectLst/>
                <a:latin typeface="erdana"/>
              </a:rPr>
              <a:t>Types of Unsupervised Learning Algorithm</a:t>
            </a:r>
          </a:p>
          <a:p>
            <a:br>
              <a:rPr lang="en-US" sz="3200" dirty="0"/>
            </a:br>
            <a:br>
              <a:rPr lang="en-US" sz="3200" b="0" i="0" dirty="0">
                <a:solidFill>
                  <a:srgbClr val="333333"/>
                </a:solidFill>
                <a:effectLst/>
                <a:latin typeface="inter-regular"/>
              </a:rPr>
            </a:br>
            <a:endParaRPr lang="en-US" sz="3200" dirty="0"/>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74645" y="3363737"/>
            <a:ext cx="9024257" cy="2752531"/>
          </a:xfrm>
        </p:spPr>
        <p:txBody>
          <a:bodyPr rtlCol="0">
            <a:noAutofit/>
          </a:bodyPr>
          <a:lstStyle/>
          <a:p>
            <a:pPr algn="just"/>
            <a:r>
              <a:rPr lang="en-US" b="1" dirty="0">
                <a:solidFill>
                  <a:srgbClr val="C00000"/>
                </a:solidFill>
              </a:rPr>
              <a:t>Clustering: </a:t>
            </a:r>
            <a:r>
              <a:rPr lang="en-US" b="1" dirty="0"/>
              <a:t>Clustering is a method of grouping the objects into clusters such that objects with most similarities remains into a group and has less or no similarities with the objects of another group. Cluster analysis finds the commonalities between the data objects and categorizes them as per the presence and absence of those commonalities.</a:t>
            </a:r>
          </a:p>
          <a:p>
            <a:pPr algn="just"/>
            <a:r>
              <a:rPr lang="en-US" b="1" dirty="0">
                <a:solidFill>
                  <a:srgbClr val="C00000"/>
                </a:solidFill>
              </a:rPr>
              <a:t>Association: </a:t>
            </a:r>
            <a:r>
              <a:rPr lang="en-US" b="1" dirty="0"/>
              <a:t>An association rule is an unsupervised learning method which is used for finding the relationships between variables in the large database. It determines the set of items that occurs together in the dataset. Association rule makes marketing strategy more effective. Such as people who buy X item (suppose a bread) are also tend to purchase Y (Butter/Jam) item. A typical example of Association rule is Market Basket Analysis.</a:t>
            </a:r>
          </a:p>
        </p:txBody>
      </p:sp>
      <p:sp>
        <p:nvSpPr>
          <p:cNvPr id="5" name="TextBox 4">
            <a:extLst>
              <a:ext uri="{FF2B5EF4-FFF2-40B4-BE49-F238E27FC236}">
                <a16:creationId xmlns:a16="http://schemas.microsoft.com/office/drawing/2014/main" id="{84A9BFDE-F453-44FB-341C-84593C6D7701}"/>
              </a:ext>
            </a:extLst>
          </p:cNvPr>
          <p:cNvSpPr txBox="1"/>
          <p:nvPr/>
        </p:nvSpPr>
        <p:spPr>
          <a:xfrm>
            <a:off x="305578" y="560971"/>
            <a:ext cx="8718679" cy="369332"/>
          </a:xfrm>
          <a:prstGeom prst="rect">
            <a:avLst/>
          </a:prstGeom>
          <a:noFill/>
        </p:spPr>
        <p:txBody>
          <a:bodyPr wrap="square">
            <a:spAutoFit/>
          </a:bodyPr>
          <a:lstStyle/>
          <a:p>
            <a:r>
              <a:rPr lang="en-US" b="0" i="0" dirty="0">
                <a:solidFill>
                  <a:srgbClr val="333333"/>
                </a:solidFill>
                <a:effectLst/>
                <a:latin typeface="inter-regular"/>
              </a:rPr>
              <a:t>The unsupervised learning algorithm can be further categorized into two types of problems:</a:t>
            </a:r>
            <a:endParaRPr lang="en-US" dirty="0"/>
          </a:p>
        </p:txBody>
      </p:sp>
      <p:pic>
        <p:nvPicPr>
          <p:cNvPr id="8" name="Picture 7">
            <a:extLst>
              <a:ext uri="{FF2B5EF4-FFF2-40B4-BE49-F238E27FC236}">
                <a16:creationId xmlns:a16="http://schemas.microsoft.com/office/drawing/2014/main" id="{80D79751-1519-3056-02AA-273FF6E0E99B}"/>
              </a:ext>
            </a:extLst>
          </p:cNvPr>
          <p:cNvPicPr>
            <a:picLocks noChangeAspect="1"/>
          </p:cNvPicPr>
          <p:nvPr/>
        </p:nvPicPr>
        <p:blipFill>
          <a:blip r:embed="rId2"/>
          <a:stretch>
            <a:fillRect/>
          </a:stretch>
        </p:blipFill>
        <p:spPr>
          <a:xfrm>
            <a:off x="2395150" y="930303"/>
            <a:ext cx="3585774" cy="2433434"/>
          </a:xfrm>
          <a:prstGeom prst="rect">
            <a:avLst/>
          </a:prstGeom>
        </p:spPr>
      </p:pic>
    </p:spTree>
    <p:extLst>
      <p:ext uri="{BB962C8B-B14F-4D97-AF65-F5344CB8AC3E}">
        <p14:creationId xmlns:p14="http://schemas.microsoft.com/office/powerpoint/2010/main" val="79891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951333" y="-30000"/>
            <a:ext cx="7427167" cy="2062103"/>
          </a:xfrm>
          <a:prstGeom prst="rect">
            <a:avLst/>
          </a:prstGeom>
          <a:noFill/>
        </p:spPr>
        <p:txBody>
          <a:bodyPr wrap="square">
            <a:spAutoFit/>
          </a:bodyPr>
          <a:lstStyle/>
          <a:p>
            <a:pPr algn="just"/>
            <a:r>
              <a:rPr lang="en-US" sz="3200" b="1" i="0" dirty="0">
                <a:solidFill>
                  <a:srgbClr val="C00000"/>
                </a:solidFill>
                <a:effectLst/>
                <a:latin typeface="erdana"/>
              </a:rPr>
              <a:t>Unsupervised Learning algorithms</a:t>
            </a:r>
          </a:p>
          <a:p>
            <a:br>
              <a:rPr lang="en-US" sz="3200" dirty="0"/>
            </a:br>
            <a:br>
              <a:rPr lang="en-US" sz="3200" b="0" i="0" dirty="0">
                <a:solidFill>
                  <a:srgbClr val="333333"/>
                </a:solidFill>
                <a:effectLst/>
                <a:latin typeface="inter-regular"/>
              </a:rPr>
            </a:br>
            <a:endParaRPr lang="en-US" sz="3200" dirty="0"/>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370892" y="949348"/>
            <a:ext cx="9024257" cy="2752531"/>
          </a:xfrm>
        </p:spPr>
        <p:txBody>
          <a:bodyPr rtlCol="0">
            <a:noAutofit/>
          </a:bodyPr>
          <a:lstStyle/>
          <a:p>
            <a:pPr marL="0" indent="0">
              <a:buNone/>
            </a:pPr>
            <a:r>
              <a:rPr lang="en-US" dirty="0"/>
              <a:t>Below is the list of some popular unsupervised learning algorithms:</a:t>
            </a:r>
          </a:p>
          <a:p>
            <a:r>
              <a:rPr lang="en-US" b="1" dirty="0"/>
              <a:t>K-means clustering</a:t>
            </a:r>
            <a:endParaRPr lang="en-US" dirty="0"/>
          </a:p>
          <a:p>
            <a:r>
              <a:rPr lang="en-US" b="1" dirty="0"/>
              <a:t>KNN (k-nearest neighbors)</a:t>
            </a:r>
            <a:endParaRPr lang="en-US" dirty="0"/>
          </a:p>
          <a:p>
            <a:r>
              <a:rPr lang="en-US" b="1" dirty="0"/>
              <a:t>Hierarchal clustering</a:t>
            </a:r>
            <a:endParaRPr lang="en-US" dirty="0"/>
          </a:p>
          <a:p>
            <a:r>
              <a:rPr lang="en-US" b="1" dirty="0"/>
              <a:t>Anomaly detection</a:t>
            </a:r>
            <a:endParaRPr lang="en-US" dirty="0"/>
          </a:p>
          <a:p>
            <a:r>
              <a:rPr lang="en-US" b="1" dirty="0"/>
              <a:t>Neural Networks</a:t>
            </a:r>
            <a:endParaRPr lang="en-US" dirty="0"/>
          </a:p>
          <a:p>
            <a:r>
              <a:rPr lang="en-US" b="1" dirty="0"/>
              <a:t>Principle Component Analysis</a:t>
            </a:r>
            <a:endParaRPr lang="en-US" dirty="0"/>
          </a:p>
          <a:p>
            <a:r>
              <a:rPr lang="en-US" b="1" dirty="0"/>
              <a:t>Independent Component Analysis</a:t>
            </a:r>
            <a:endParaRPr lang="en-US" dirty="0"/>
          </a:p>
          <a:p>
            <a:r>
              <a:rPr lang="en-US" b="1" dirty="0" err="1"/>
              <a:t>Apriori</a:t>
            </a:r>
            <a:r>
              <a:rPr lang="en-US" b="1" dirty="0"/>
              <a:t> algorithm</a:t>
            </a:r>
            <a:endParaRPr lang="en-US" dirty="0"/>
          </a:p>
          <a:p>
            <a:r>
              <a:rPr lang="en-US" b="1" dirty="0"/>
              <a:t>Singular value decomposition</a:t>
            </a:r>
            <a:endParaRPr lang="en-US" dirty="0"/>
          </a:p>
        </p:txBody>
      </p:sp>
    </p:spTree>
    <p:extLst>
      <p:ext uri="{BB962C8B-B14F-4D97-AF65-F5344CB8AC3E}">
        <p14:creationId xmlns:p14="http://schemas.microsoft.com/office/powerpoint/2010/main" val="13539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ox(i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ox(i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ox(in)">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ox(in)">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box(in)">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box(in)">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box(in)">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box(in)">
                                      <p:cBhvr>
                                        <p:cTn id="5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Difference between Supervised and Unsupervised Learning</a:t>
            </a:r>
          </a:p>
          <a:p>
            <a:br>
              <a:rPr lang="en-US" sz="3200" dirty="0"/>
            </a:br>
            <a:br>
              <a:rPr lang="en-US" sz="3200" b="0" i="0" dirty="0">
                <a:solidFill>
                  <a:srgbClr val="333333"/>
                </a:solidFill>
                <a:effectLst/>
                <a:latin typeface="inter-regular"/>
              </a:rPr>
            </a:br>
            <a:endParaRPr lang="en-US" sz="3200" dirty="0"/>
          </a:p>
        </p:txBody>
      </p:sp>
      <p:pic>
        <p:nvPicPr>
          <p:cNvPr id="3" name="Content Placeholder 2">
            <a:extLst>
              <a:ext uri="{FF2B5EF4-FFF2-40B4-BE49-F238E27FC236}">
                <a16:creationId xmlns:a16="http://schemas.microsoft.com/office/drawing/2014/main" id="{F9D62E55-59AD-C4FD-3362-654ECC76005A}"/>
              </a:ext>
            </a:extLst>
          </p:cNvPr>
          <p:cNvPicPr>
            <a:picLocks noGrp="1" noChangeAspect="1"/>
          </p:cNvPicPr>
          <p:nvPr>
            <p:ph idx="1"/>
          </p:nvPr>
        </p:nvPicPr>
        <p:blipFill>
          <a:blip r:embed="rId2"/>
          <a:stretch>
            <a:fillRect/>
          </a:stretch>
        </p:blipFill>
        <p:spPr>
          <a:xfrm>
            <a:off x="1259634" y="520116"/>
            <a:ext cx="6438122" cy="2120447"/>
          </a:xfrm>
        </p:spPr>
      </p:pic>
      <p:pic>
        <p:nvPicPr>
          <p:cNvPr id="9" name="Picture 8">
            <a:extLst>
              <a:ext uri="{FF2B5EF4-FFF2-40B4-BE49-F238E27FC236}">
                <a16:creationId xmlns:a16="http://schemas.microsoft.com/office/drawing/2014/main" id="{2DCB7A22-FCE7-21D5-0EE6-52BF10D0391D}"/>
              </a:ext>
            </a:extLst>
          </p:cNvPr>
          <p:cNvPicPr>
            <a:picLocks noChangeAspect="1"/>
          </p:cNvPicPr>
          <p:nvPr/>
        </p:nvPicPr>
        <p:blipFill>
          <a:blip r:embed="rId3"/>
          <a:stretch>
            <a:fillRect/>
          </a:stretch>
        </p:blipFill>
        <p:spPr>
          <a:xfrm>
            <a:off x="17106" y="2640563"/>
            <a:ext cx="9144000" cy="4281094"/>
          </a:xfrm>
          <a:prstGeom prst="rect">
            <a:avLst/>
          </a:prstGeom>
        </p:spPr>
      </p:pic>
    </p:spTree>
    <p:extLst>
      <p:ext uri="{BB962C8B-B14F-4D97-AF65-F5344CB8AC3E}">
        <p14:creationId xmlns:p14="http://schemas.microsoft.com/office/powerpoint/2010/main" val="304677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Difference between Supervised and Unsupervised Learning</a:t>
            </a:r>
          </a:p>
          <a:p>
            <a:br>
              <a:rPr lang="en-US" sz="3200" dirty="0"/>
            </a:br>
            <a:br>
              <a:rPr lang="en-US" sz="3200" b="0" i="0" dirty="0">
                <a:solidFill>
                  <a:srgbClr val="333333"/>
                </a:solidFill>
                <a:effectLst/>
                <a:latin typeface="inter-regular"/>
              </a:rPr>
            </a:br>
            <a:endParaRPr lang="en-US" sz="3200" dirty="0"/>
          </a:p>
        </p:txBody>
      </p:sp>
      <p:sp>
        <p:nvSpPr>
          <p:cNvPr id="5" name="Content Placeholder 4">
            <a:extLst>
              <a:ext uri="{FF2B5EF4-FFF2-40B4-BE49-F238E27FC236}">
                <a16:creationId xmlns:a16="http://schemas.microsoft.com/office/drawing/2014/main" id="{F04F9882-9CAD-6B43-DB29-20BE6F43A99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20011E9-2467-F90A-A8B7-D360145427A1}"/>
              </a:ext>
            </a:extLst>
          </p:cNvPr>
          <p:cNvPicPr>
            <a:picLocks noChangeAspect="1"/>
          </p:cNvPicPr>
          <p:nvPr/>
        </p:nvPicPr>
        <p:blipFill>
          <a:blip r:embed="rId2"/>
          <a:stretch>
            <a:fillRect/>
          </a:stretch>
        </p:blipFill>
        <p:spPr>
          <a:xfrm>
            <a:off x="0" y="467360"/>
            <a:ext cx="9144000" cy="6340574"/>
          </a:xfrm>
          <a:prstGeom prst="rect">
            <a:avLst/>
          </a:prstGeom>
        </p:spPr>
      </p:pic>
    </p:spTree>
    <p:extLst>
      <p:ext uri="{BB962C8B-B14F-4D97-AF65-F5344CB8AC3E}">
        <p14:creationId xmlns:p14="http://schemas.microsoft.com/office/powerpoint/2010/main" val="278844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Regression Analysis in Machine learning</a:t>
            </a:r>
          </a:p>
          <a:p>
            <a:br>
              <a:rPr lang="en-US" sz="3200" dirty="0"/>
            </a:br>
            <a:br>
              <a:rPr lang="en-US" sz="3200" b="0" i="0" dirty="0">
                <a:solidFill>
                  <a:srgbClr val="333333"/>
                </a:solidFill>
                <a:effectLst/>
                <a:latin typeface="inter-regular"/>
              </a:rPr>
            </a:br>
            <a:endParaRPr lang="en-US" sz="3200" dirty="0"/>
          </a:p>
        </p:txBody>
      </p:sp>
      <p:sp>
        <p:nvSpPr>
          <p:cNvPr id="5" name="Content Placeholder 4">
            <a:extLst>
              <a:ext uri="{FF2B5EF4-FFF2-40B4-BE49-F238E27FC236}">
                <a16:creationId xmlns:a16="http://schemas.microsoft.com/office/drawing/2014/main" id="{F04F9882-9CAD-6B43-DB29-20BE6F43A992}"/>
              </a:ext>
            </a:extLst>
          </p:cNvPr>
          <p:cNvSpPr>
            <a:spLocks noGrp="1"/>
          </p:cNvSpPr>
          <p:nvPr>
            <p:ph idx="1"/>
          </p:nvPr>
        </p:nvSpPr>
        <p:spPr>
          <a:xfrm>
            <a:off x="222250" y="543100"/>
            <a:ext cx="8647430" cy="1427448"/>
          </a:xfrm>
        </p:spPr>
        <p:txBody>
          <a:bodyPr>
            <a:normAutofit/>
          </a:bodyPr>
          <a:lstStyle/>
          <a:p>
            <a:pPr marL="0" indent="0" algn="just">
              <a:buNone/>
            </a:pPr>
            <a:r>
              <a:rPr lang="en-US" sz="2400" b="0" i="0" dirty="0">
                <a:solidFill>
                  <a:srgbClr val="333333"/>
                </a:solidFill>
                <a:effectLst/>
                <a:latin typeface="inter-regular"/>
              </a:rPr>
              <a:t>Regression analysis helps us to understand how the value of the dependent variable is changing corresponding to an independent variable when other independent variables are held fixed. It predicts continuous/real values such as </a:t>
            </a:r>
            <a:r>
              <a:rPr lang="en-US" sz="2400" b="1" i="0" dirty="0">
                <a:solidFill>
                  <a:srgbClr val="333333"/>
                </a:solidFill>
                <a:effectLst/>
                <a:latin typeface="inter-bold"/>
              </a:rPr>
              <a:t>temperature, age, salary, price,</a:t>
            </a:r>
            <a:r>
              <a:rPr lang="en-US" sz="2400" b="0" i="0" dirty="0">
                <a:solidFill>
                  <a:srgbClr val="333333"/>
                </a:solidFill>
                <a:effectLst/>
                <a:latin typeface="inter-regular"/>
              </a:rPr>
              <a:t> etc.</a:t>
            </a:r>
            <a:endParaRPr lang="en-US" sz="2400" dirty="0"/>
          </a:p>
        </p:txBody>
      </p:sp>
      <p:sp>
        <p:nvSpPr>
          <p:cNvPr id="3" name="TextBox 2">
            <a:extLst>
              <a:ext uri="{FF2B5EF4-FFF2-40B4-BE49-F238E27FC236}">
                <a16:creationId xmlns:a16="http://schemas.microsoft.com/office/drawing/2014/main" id="{BA52E71E-8473-67EF-5A96-B2A0F4CD37D8}"/>
              </a:ext>
            </a:extLst>
          </p:cNvPr>
          <p:cNvSpPr txBox="1"/>
          <p:nvPr/>
        </p:nvSpPr>
        <p:spPr>
          <a:xfrm>
            <a:off x="274320" y="2186428"/>
            <a:ext cx="8168640" cy="1323439"/>
          </a:xfrm>
          <a:prstGeom prst="rect">
            <a:avLst/>
          </a:prstGeom>
          <a:noFill/>
        </p:spPr>
        <p:txBody>
          <a:bodyPr wrap="square">
            <a:spAutoFit/>
          </a:bodyPr>
          <a:lstStyle/>
          <a:p>
            <a:r>
              <a:rPr lang="en-US" sz="2000" b="1" i="0" dirty="0">
                <a:solidFill>
                  <a:srgbClr val="C00000"/>
                </a:solidFill>
                <a:effectLst/>
                <a:latin typeface="inter-bold"/>
              </a:rPr>
              <a:t>Example:</a:t>
            </a:r>
            <a:r>
              <a:rPr lang="en-US" sz="2000" b="1" i="0" dirty="0">
                <a:solidFill>
                  <a:srgbClr val="C00000"/>
                </a:solidFill>
                <a:effectLst/>
                <a:latin typeface="inter-regular"/>
              </a:rPr>
              <a:t> </a:t>
            </a:r>
            <a:r>
              <a:rPr lang="en-US" sz="2000" b="1" i="0" dirty="0">
                <a:solidFill>
                  <a:srgbClr val="333333"/>
                </a:solidFill>
                <a:effectLst/>
                <a:latin typeface="inter-regular"/>
              </a:rPr>
              <a:t>Suppose there is a marketing company A, who does various advertisement every year and get sales on that. The below list shows the advertisement made by the company in the last 5 years and the corresponding sales:</a:t>
            </a:r>
            <a:endParaRPr lang="en-US" sz="2000" b="1" dirty="0"/>
          </a:p>
        </p:txBody>
      </p:sp>
      <p:pic>
        <p:nvPicPr>
          <p:cNvPr id="8" name="Picture 7">
            <a:extLst>
              <a:ext uri="{FF2B5EF4-FFF2-40B4-BE49-F238E27FC236}">
                <a16:creationId xmlns:a16="http://schemas.microsoft.com/office/drawing/2014/main" id="{141F3CDA-E9E5-EB7D-060A-2444EEBA4D89}"/>
              </a:ext>
            </a:extLst>
          </p:cNvPr>
          <p:cNvPicPr>
            <a:picLocks noChangeAspect="1"/>
          </p:cNvPicPr>
          <p:nvPr/>
        </p:nvPicPr>
        <p:blipFill>
          <a:blip r:embed="rId2"/>
          <a:stretch>
            <a:fillRect/>
          </a:stretch>
        </p:blipFill>
        <p:spPr>
          <a:xfrm>
            <a:off x="274320" y="3855799"/>
            <a:ext cx="2946400" cy="2855341"/>
          </a:xfrm>
          <a:prstGeom prst="rect">
            <a:avLst/>
          </a:prstGeom>
        </p:spPr>
      </p:pic>
      <p:sp>
        <p:nvSpPr>
          <p:cNvPr id="10" name="TextBox 9">
            <a:extLst>
              <a:ext uri="{FF2B5EF4-FFF2-40B4-BE49-F238E27FC236}">
                <a16:creationId xmlns:a16="http://schemas.microsoft.com/office/drawing/2014/main" id="{385F2254-7729-092C-D537-42C01D9803DA}"/>
              </a:ext>
            </a:extLst>
          </p:cNvPr>
          <p:cNvSpPr txBox="1"/>
          <p:nvPr/>
        </p:nvSpPr>
        <p:spPr>
          <a:xfrm>
            <a:off x="3566162" y="3855799"/>
            <a:ext cx="5303518" cy="1938992"/>
          </a:xfrm>
          <a:prstGeom prst="rect">
            <a:avLst/>
          </a:prstGeom>
          <a:noFill/>
        </p:spPr>
        <p:txBody>
          <a:bodyPr wrap="square">
            <a:spAutoFit/>
          </a:bodyPr>
          <a:lstStyle/>
          <a:p>
            <a:r>
              <a:rPr lang="en-US" sz="2000" b="0" i="0" dirty="0">
                <a:solidFill>
                  <a:srgbClr val="333333"/>
                </a:solidFill>
                <a:effectLst/>
                <a:latin typeface="inter-regular"/>
              </a:rPr>
              <a:t>Now, the company wants to do the advertisement of $200 in the year 2019 </a:t>
            </a:r>
            <a:r>
              <a:rPr lang="en-US" sz="2000" b="1" i="0" dirty="0">
                <a:solidFill>
                  <a:srgbClr val="333333"/>
                </a:solidFill>
                <a:effectLst/>
                <a:latin typeface="inter-bold"/>
              </a:rPr>
              <a:t>and wants to know the prediction about the sales for this year</a:t>
            </a:r>
            <a:r>
              <a:rPr lang="en-US" sz="2000" b="0" i="0" dirty="0">
                <a:solidFill>
                  <a:srgbClr val="333333"/>
                </a:solidFill>
                <a:effectLst/>
                <a:latin typeface="inter-regular"/>
              </a:rPr>
              <a:t>. So to solve such type of prediction problems in machine learning, we need regression analysis.</a:t>
            </a:r>
            <a:endParaRPr lang="en-US" sz="2000" dirty="0"/>
          </a:p>
        </p:txBody>
      </p:sp>
    </p:spTree>
    <p:extLst>
      <p:ext uri="{BB962C8B-B14F-4D97-AF65-F5344CB8AC3E}">
        <p14:creationId xmlns:p14="http://schemas.microsoft.com/office/powerpoint/2010/main" val="348657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Regression Analysis in Machine learning</a:t>
            </a:r>
          </a:p>
          <a:p>
            <a:br>
              <a:rPr lang="en-US" sz="3200" dirty="0"/>
            </a:br>
            <a:br>
              <a:rPr lang="en-US" sz="3200" b="0" i="0" dirty="0">
                <a:solidFill>
                  <a:srgbClr val="333333"/>
                </a:solidFill>
                <a:effectLst/>
                <a:latin typeface="inter-regular"/>
              </a:rPr>
            </a:br>
            <a:endParaRPr lang="en-US" sz="3200" dirty="0"/>
          </a:p>
        </p:txBody>
      </p:sp>
      <p:sp>
        <p:nvSpPr>
          <p:cNvPr id="5" name="Content Placeholder 4">
            <a:extLst>
              <a:ext uri="{FF2B5EF4-FFF2-40B4-BE49-F238E27FC236}">
                <a16:creationId xmlns:a16="http://schemas.microsoft.com/office/drawing/2014/main" id="{F04F9882-9CAD-6B43-DB29-20BE6F43A992}"/>
              </a:ext>
            </a:extLst>
          </p:cNvPr>
          <p:cNvSpPr>
            <a:spLocks noGrp="1"/>
          </p:cNvSpPr>
          <p:nvPr>
            <p:ph idx="1"/>
          </p:nvPr>
        </p:nvSpPr>
        <p:spPr>
          <a:xfrm>
            <a:off x="222250" y="543099"/>
            <a:ext cx="8728710" cy="4344353"/>
          </a:xfrm>
        </p:spPr>
        <p:txBody>
          <a:bodyPr>
            <a:normAutofit/>
          </a:bodyPr>
          <a:lstStyle/>
          <a:p>
            <a:pPr marL="0" indent="0" algn="just">
              <a:buNone/>
            </a:pPr>
            <a:r>
              <a:rPr lang="en-US" sz="2400" b="1" i="0" dirty="0">
                <a:solidFill>
                  <a:srgbClr val="333333"/>
                </a:solidFill>
                <a:effectLst/>
                <a:latin typeface="inter-regular"/>
              </a:rPr>
              <a:t>In Regression, we plot a graph between the variables which best fits the given datapoints, using this plot, the machine learning model can make predictions about the data.</a:t>
            </a:r>
          </a:p>
          <a:p>
            <a:pPr marL="0" indent="0" algn="just">
              <a:buNone/>
            </a:pPr>
            <a:r>
              <a:rPr lang="en-US" sz="2400" b="0" i="0" dirty="0">
                <a:solidFill>
                  <a:srgbClr val="333333"/>
                </a:solidFill>
                <a:effectLst/>
                <a:latin typeface="inter-regular"/>
              </a:rPr>
              <a:t>In simple words, </a:t>
            </a:r>
            <a:r>
              <a:rPr lang="en-US" sz="2400" b="1" i="1" dirty="0">
                <a:solidFill>
                  <a:srgbClr val="C00000"/>
                </a:solidFill>
                <a:effectLst/>
                <a:latin typeface="inter-bold"/>
              </a:rPr>
              <a:t>"Regression shows a line or curve that passes through all the datapoints on target-predictor graph in such a way that the vertical distance between the datapoints and the regression line is minimum."</a:t>
            </a:r>
            <a:r>
              <a:rPr lang="en-US" sz="2400" b="0" i="0" dirty="0">
                <a:solidFill>
                  <a:srgbClr val="C00000"/>
                </a:solidFill>
                <a:effectLst/>
                <a:latin typeface="inter-regular"/>
              </a:rPr>
              <a:t> </a:t>
            </a:r>
          </a:p>
          <a:p>
            <a:pPr marL="0" indent="0" algn="just">
              <a:buNone/>
            </a:pPr>
            <a:r>
              <a:rPr lang="en-US" sz="2400" b="1" i="0" dirty="0">
                <a:solidFill>
                  <a:srgbClr val="333333"/>
                </a:solidFill>
                <a:effectLst/>
                <a:latin typeface="inter-regular"/>
              </a:rPr>
              <a:t>The distance between datapoints and line tells whether a model has captured a strong relationship or not.</a:t>
            </a:r>
            <a:endParaRPr lang="en-US" sz="2800" b="1" dirty="0"/>
          </a:p>
        </p:txBody>
      </p:sp>
    </p:spTree>
    <p:extLst>
      <p:ext uri="{BB962C8B-B14F-4D97-AF65-F5344CB8AC3E}">
        <p14:creationId xmlns:p14="http://schemas.microsoft.com/office/powerpoint/2010/main" val="271138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74087" y="1"/>
            <a:ext cx="7815554" cy="326570"/>
          </a:xfrm>
        </p:spPr>
        <p:txBody>
          <a:bodyPr>
            <a:normAutofit fontScale="90000"/>
          </a:bodyPr>
          <a:lstStyle/>
          <a:p>
            <a:pPr marL="0" marR="0" lvl="0" indent="0" algn="ctr" rtl="0">
              <a:spcBef>
                <a:spcPts val="0"/>
              </a:spcBef>
              <a:spcAft>
                <a:spcPts val="0"/>
              </a:spcAft>
              <a:buNone/>
            </a:pPr>
            <a:r>
              <a:rPr lang="en-IN" sz="3600" b="1" i="0" u="none" strike="noStrike" cap="none" dirty="0">
                <a:solidFill>
                  <a:srgbClr val="C00000"/>
                </a:solidFill>
                <a:latin typeface="Calibri"/>
                <a:ea typeface="Calibri"/>
                <a:cs typeface="Calibri"/>
                <a:sym typeface="Calibri"/>
              </a:rPr>
              <a:t>SYLLABUS</a:t>
            </a:r>
            <a:endParaRPr lang="en-US"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4F484319-15AB-4323-D14E-96959CB68ACE}"/>
              </a:ext>
            </a:extLst>
          </p:cNvPr>
          <p:cNvPicPr>
            <a:picLocks noGrp="1" noChangeAspect="1"/>
          </p:cNvPicPr>
          <p:nvPr>
            <p:ph idx="1"/>
          </p:nvPr>
        </p:nvPicPr>
        <p:blipFill>
          <a:blip r:embed="rId2"/>
          <a:stretch>
            <a:fillRect/>
          </a:stretch>
        </p:blipFill>
        <p:spPr>
          <a:xfrm>
            <a:off x="201612" y="566546"/>
            <a:ext cx="8740775" cy="723182"/>
          </a:xfrm>
        </p:spPr>
      </p:pic>
      <p:pic>
        <p:nvPicPr>
          <p:cNvPr id="7" name="Picture 6">
            <a:extLst>
              <a:ext uri="{FF2B5EF4-FFF2-40B4-BE49-F238E27FC236}">
                <a16:creationId xmlns:a16="http://schemas.microsoft.com/office/drawing/2014/main" id="{6DB7B0B3-12A6-7057-F942-FE75ACF62B7D}"/>
              </a:ext>
            </a:extLst>
          </p:cNvPr>
          <p:cNvPicPr>
            <a:picLocks noChangeAspect="1"/>
          </p:cNvPicPr>
          <p:nvPr/>
        </p:nvPicPr>
        <p:blipFill>
          <a:blip r:embed="rId3"/>
          <a:stretch>
            <a:fillRect/>
          </a:stretch>
        </p:blipFill>
        <p:spPr>
          <a:xfrm>
            <a:off x="201611" y="1289728"/>
            <a:ext cx="8740775" cy="797653"/>
          </a:xfrm>
          <a:prstGeom prst="rect">
            <a:avLst/>
          </a:prstGeom>
        </p:spPr>
      </p:pic>
      <p:pic>
        <p:nvPicPr>
          <p:cNvPr id="9" name="Picture 8">
            <a:extLst>
              <a:ext uri="{FF2B5EF4-FFF2-40B4-BE49-F238E27FC236}">
                <a16:creationId xmlns:a16="http://schemas.microsoft.com/office/drawing/2014/main" id="{B9CAA679-A566-DEF3-E036-90F6AC4E32BC}"/>
              </a:ext>
            </a:extLst>
          </p:cNvPr>
          <p:cNvPicPr>
            <a:picLocks noChangeAspect="1"/>
          </p:cNvPicPr>
          <p:nvPr/>
        </p:nvPicPr>
        <p:blipFill>
          <a:blip r:embed="rId4"/>
          <a:stretch>
            <a:fillRect/>
          </a:stretch>
        </p:blipFill>
        <p:spPr>
          <a:xfrm>
            <a:off x="201611" y="2201511"/>
            <a:ext cx="8740775" cy="4507712"/>
          </a:xfrm>
          <a:prstGeom prst="rect">
            <a:avLst/>
          </a:prstGeom>
        </p:spPr>
      </p:pic>
    </p:spTree>
    <p:extLst>
      <p:ext uri="{BB962C8B-B14F-4D97-AF65-F5344CB8AC3E}">
        <p14:creationId xmlns:p14="http://schemas.microsoft.com/office/powerpoint/2010/main" val="3556146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00548"/>
          </a:xfrm>
          <a:prstGeom prst="rect">
            <a:avLst/>
          </a:prstGeom>
          <a:noFill/>
        </p:spPr>
        <p:txBody>
          <a:bodyPr wrap="square">
            <a:spAutoFit/>
          </a:bodyPr>
          <a:lstStyle/>
          <a:p>
            <a:pPr algn="ctr"/>
            <a:r>
              <a:rPr lang="en-US" sz="2800" b="1" i="0" dirty="0">
                <a:solidFill>
                  <a:srgbClr val="C00000"/>
                </a:solidFill>
                <a:effectLst/>
                <a:latin typeface="erdana"/>
              </a:rPr>
              <a:t>Why do we use Regression Analysis?</a:t>
            </a:r>
          </a:p>
          <a:p>
            <a:br>
              <a:rPr lang="en-US" sz="3200" dirty="0"/>
            </a:br>
            <a:br>
              <a:rPr lang="en-US" sz="3200" b="0" i="0" dirty="0">
                <a:solidFill>
                  <a:srgbClr val="333333"/>
                </a:solidFill>
                <a:effectLst/>
                <a:latin typeface="inter-regular"/>
              </a:rPr>
            </a:br>
            <a:endParaRPr lang="en-US" sz="3200" dirty="0"/>
          </a:p>
        </p:txBody>
      </p:sp>
      <p:sp>
        <p:nvSpPr>
          <p:cNvPr id="5" name="Content Placeholder 4">
            <a:extLst>
              <a:ext uri="{FF2B5EF4-FFF2-40B4-BE49-F238E27FC236}">
                <a16:creationId xmlns:a16="http://schemas.microsoft.com/office/drawing/2014/main" id="{F04F9882-9CAD-6B43-DB29-20BE6F43A992}"/>
              </a:ext>
            </a:extLst>
          </p:cNvPr>
          <p:cNvSpPr>
            <a:spLocks noGrp="1"/>
          </p:cNvSpPr>
          <p:nvPr>
            <p:ph idx="1"/>
          </p:nvPr>
        </p:nvSpPr>
        <p:spPr>
          <a:xfrm>
            <a:off x="222250" y="543099"/>
            <a:ext cx="8728710" cy="4344353"/>
          </a:xfrm>
        </p:spPr>
        <p:txBody>
          <a:bodyPr>
            <a:normAutofit/>
          </a:bodyPr>
          <a:lstStyle/>
          <a:p>
            <a:pPr algn="just">
              <a:buFont typeface="Arial" panose="020B0604020202020204" pitchFamily="34" charset="0"/>
              <a:buChar char="•"/>
            </a:pPr>
            <a:r>
              <a:rPr lang="en-US" sz="2800" b="0" i="0" dirty="0">
                <a:solidFill>
                  <a:srgbClr val="000000"/>
                </a:solidFill>
                <a:effectLst/>
                <a:latin typeface="inter-regular"/>
              </a:rPr>
              <a:t>Regression estimates the relationship between the target and the independent variable.</a:t>
            </a:r>
          </a:p>
          <a:p>
            <a:pPr algn="just">
              <a:buFont typeface="Arial" panose="020B0604020202020204" pitchFamily="34" charset="0"/>
              <a:buChar char="•"/>
            </a:pPr>
            <a:r>
              <a:rPr lang="en-US" sz="2800" b="0" i="0" dirty="0">
                <a:solidFill>
                  <a:srgbClr val="000000"/>
                </a:solidFill>
                <a:effectLst/>
                <a:latin typeface="inter-regular"/>
              </a:rPr>
              <a:t>It is used to find the trends in data.</a:t>
            </a:r>
          </a:p>
          <a:p>
            <a:pPr algn="just">
              <a:buFont typeface="Arial" panose="020B0604020202020204" pitchFamily="34" charset="0"/>
              <a:buChar char="•"/>
            </a:pPr>
            <a:r>
              <a:rPr lang="en-US" sz="2800" b="0" i="0" dirty="0">
                <a:solidFill>
                  <a:srgbClr val="000000"/>
                </a:solidFill>
                <a:effectLst/>
                <a:latin typeface="inter-regular"/>
              </a:rPr>
              <a:t>It helps to predict real/continuous values.</a:t>
            </a:r>
          </a:p>
          <a:p>
            <a:pPr algn="just">
              <a:buFont typeface="Arial" panose="020B0604020202020204" pitchFamily="34" charset="0"/>
              <a:buChar char="•"/>
            </a:pPr>
            <a:r>
              <a:rPr lang="en-US" sz="2800" b="0" i="0" dirty="0">
                <a:solidFill>
                  <a:srgbClr val="000000"/>
                </a:solidFill>
                <a:effectLst/>
                <a:latin typeface="inter-regular"/>
              </a:rPr>
              <a:t>By performing the regression, we can confidently determine the </a:t>
            </a:r>
            <a:r>
              <a:rPr lang="en-US" sz="2800" b="1" i="0" dirty="0">
                <a:solidFill>
                  <a:srgbClr val="000000"/>
                </a:solidFill>
                <a:effectLst/>
                <a:latin typeface="inter-bold"/>
              </a:rPr>
              <a:t>most important factor, the least important factor, and how each factor is affecting the other factors</a:t>
            </a:r>
            <a:r>
              <a:rPr lang="en-US" sz="2800" b="0" i="0" dirty="0">
                <a:solidFill>
                  <a:srgbClr val="000000"/>
                </a:solidFill>
                <a:effectLst/>
                <a:latin typeface="inter-regular"/>
              </a:rPr>
              <a:t>.</a:t>
            </a:r>
          </a:p>
        </p:txBody>
      </p:sp>
    </p:spTree>
    <p:extLst>
      <p:ext uri="{BB962C8B-B14F-4D97-AF65-F5344CB8AC3E}">
        <p14:creationId xmlns:p14="http://schemas.microsoft.com/office/powerpoint/2010/main" val="4288473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erdana"/>
              </a:rPr>
              <a:t>Types of Regression</a:t>
            </a:r>
          </a:p>
          <a:p>
            <a:br>
              <a:rPr lang="en-US" sz="3200" dirty="0"/>
            </a:br>
            <a:br>
              <a:rPr lang="en-US" sz="3200" b="0" i="0" dirty="0">
                <a:solidFill>
                  <a:srgbClr val="333333"/>
                </a:solidFill>
                <a:effectLst/>
                <a:latin typeface="inter-regular"/>
              </a:rPr>
            </a:br>
            <a:endParaRPr lang="en-US" sz="3200" dirty="0"/>
          </a:p>
        </p:txBody>
      </p:sp>
      <p:sp>
        <p:nvSpPr>
          <p:cNvPr id="5" name="Content Placeholder 4">
            <a:extLst>
              <a:ext uri="{FF2B5EF4-FFF2-40B4-BE49-F238E27FC236}">
                <a16:creationId xmlns:a16="http://schemas.microsoft.com/office/drawing/2014/main" id="{F04F9882-9CAD-6B43-DB29-20BE6F43A992}"/>
              </a:ext>
            </a:extLst>
          </p:cNvPr>
          <p:cNvSpPr>
            <a:spLocks noGrp="1"/>
          </p:cNvSpPr>
          <p:nvPr>
            <p:ph idx="1"/>
          </p:nvPr>
        </p:nvSpPr>
        <p:spPr>
          <a:xfrm>
            <a:off x="222250" y="543099"/>
            <a:ext cx="8728710" cy="4344353"/>
          </a:xfrm>
        </p:spPr>
        <p:txBody>
          <a:bodyPr>
            <a:normAutofit/>
          </a:bodyPr>
          <a:lstStyle/>
          <a:p>
            <a:pPr algn="just">
              <a:buFont typeface="Arial" panose="020B0604020202020204" pitchFamily="34" charset="0"/>
              <a:buChar char="•"/>
            </a:pPr>
            <a:r>
              <a:rPr lang="en-US" sz="2000" b="0" i="0" dirty="0">
                <a:solidFill>
                  <a:srgbClr val="333333"/>
                </a:solidFill>
                <a:effectLst/>
                <a:latin typeface="inter-regular"/>
              </a:rPr>
              <a:t>There are various types of regressions which are used in data science and machine learning. Each type has its own importance on different scenarios, but at the core, all the regression methods analyze the effect of the independent variable on dependent variables.</a:t>
            </a:r>
          </a:p>
          <a:p>
            <a:pPr algn="just">
              <a:buFont typeface="Arial" panose="020B0604020202020204" pitchFamily="34" charset="0"/>
              <a:buChar char="•"/>
            </a:pPr>
            <a:endParaRPr lang="en-US" sz="2800" b="0" i="0" dirty="0">
              <a:solidFill>
                <a:srgbClr val="000000"/>
              </a:solidFill>
              <a:effectLst/>
              <a:latin typeface="inter-regular"/>
            </a:endParaRPr>
          </a:p>
        </p:txBody>
      </p:sp>
      <p:pic>
        <p:nvPicPr>
          <p:cNvPr id="3" name="Picture 2">
            <a:extLst>
              <a:ext uri="{FF2B5EF4-FFF2-40B4-BE49-F238E27FC236}">
                <a16:creationId xmlns:a16="http://schemas.microsoft.com/office/drawing/2014/main" id="{82FB0F97-7E7E-DDD1-1778-15AF48D566A8}"/>
              </a:ext>
            </a:extLst>
          </p:cNvPr>
          <p:cNvPicPr>
            <a:picLocks noChangeAspect="1"/>
          </p:cNvPicPr>
          <p:nvPr/>
        </p:nvPicPr>
        <p:blipFill>
          <a:blip r:embed="rId2"/>
          <a:stretch>
            <a:fillRect/>
          </a:stretch>
        </p:blipFill>
        <p:spPr>
          <a:xfrm>
            <a:off x="0" y="1959497"/>
            <a:ext cx="5913120" cy="4595608"/>
          </a:xfrm>
          <a:prstGeom prst="rect">
            <a:avLst/>
          </a:prstGeom>
        </p:spPr>
      </p:pic>
    </p:spTree>
    <p:extLst>
      <p:ext uri="{BB962C8B-B14F-4D97-AF65-F5344CB8AC3E}">
        <p14:creationId xmlns:p14="http://schemas.microsoft.com/office/powerpoint/2010/main" val="52956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erdana"/>
              </a:rPr>
              <a:t>Linear Regression</a:t>
            </a:r>
          </a:p>
          <a:p>
            <a:br>
              <a:rPr lang="en-US" sz="3200" dirty="0"/>
            </a:br>
            <a:br>
              <a:rPr lang="en-US" sz="3200" b="0" i="0" dirty="0">
                <a:solidFill>
                  <a:srgbClr val="333333"/>
                </a:solidFill>
                <a:effectLst/>
                <a:latin typeface="inter-regular"/>
              </a:rPr>
            </a:br>
            <a:endParaRPr lang="en-US" sz="3200" dirty="0"/>
          </a:p>
        </p:txBody>
      </p:sp>
      <p:sp>
        <p:nvSpPr>
          <p:cNvPr id="6" name="TextBox 5">
            <a:extLst>
              <a:ext uri="{FF2B5EF4-FFF2-40B4-BE49-F238E27FC236}">
                <a16:creationId xmlns:a16="http://schemas.microsoft.com/office/drawing/2014/main" id="{7B2CCAFB-784B-1520-4216-CF4B35F365D9}"/>
              </a:ext>
            </a:extLst>
          </p:cNvPr>
          <p:cNvSpPr txBox="1"/>
          <p:nvPr/>
        </p:nvSpPr>
        <p:spPr>
          <a:xfrm>
            <a:off x="102637" y="406951"/>
            <a:ext cx="8699500" cy="2862322"/>
          </a:xfrm>
          <a:prstGeom prst="rect">
            <a:avLst/>
          </a:prstGeom>
          <a:noFill/>
        </p:spPr>
        <p:txBody>
          <a:bodyPr wrap="square">
            <a:spAutoFit/>
          </a:bodyPr>
          <a:lstStyle/>
          <a:p>
            <a:pPr algn="just">
              <a:buFont typeface="Arial" panose="020B0604020202020204" pitchFamily="34" charset="0"/>
              <a:buChar char="•"/>
            </a:pPr>
            <a:r>
              <a:rPr lang="en-US" sz="2000" b="0" i="0" dirty="0">
                <a:solidFill>
                  <a:srgbClr val="000000"/>
                </a:solidFill>
                <a:effectLst/>
                <a:latin typeface="inter-regular"/>
              </a:rPr>
              <a:t>Linear regression shows the linear relationship between the independent variable (X-axis) and the dependent variable (Y-axis), hence called linear regression.</a:t>
            </a:r>
          </a:p>
          <a:p>
            <a:pPr algn="just">
              <a:buFont typeface="Arial" panose="020B0604020202020204" pitchFamily="34" charset="0"/>
              <a:buChar char="•"/>
            </a:pPr>
            <a:r>
              <a:rPr lang="en-US" sz="2000" b="0" i="0" dirty="0">
                <a:solidFill>
                  <a:srgbClr val="000000"/>
                </a:solidFill>
                <a:effectLst/>
                <a:latin typeface="inter-regular"/>
              </a:rPr>
              <a:t>If there is only </a:t>
            </a:r>
            <a:r>
              <a:rPr lang="en-US" sz="2000" b="1" i="0" dirty="0">
                <a:solidFill>
                  <a:srgbClr val="000000"/>
                </a:solidFill>
                <a:effectLst/>
                <a:latin typeface="inter-regular"/>
              </a:rPr>
              <a:t>one input variable (x)</a:t>
            </a:r>
            <a:r>
              <a:rPr lang="en-US" sz="2000" b="0" i="0" dirty="0">
                <a:solidFill>
                  <a:srgbClr val="000000"/>
                </a:solidFill>
                <a:effectLst/>
                <a:latin typeface="inter-regular"/>
              </a:rPr>
              <a:t>, then such linear regression is called </a:t>
            </a:r>
            <a:r>
              <a:rPr lang="en-US" sz="2000" b="1" i="0" dirty="0">
                <a:solidFill>
                  <a:srgbClr val="C00000"/>
                </a:solidFill>
                <a:effectLst/>
                <a:latin typeface="inter-bold"/>
              </a:rPr>
              <a:t>simple</a:t>
            </a:r>
            <a:r>
              <a:rPr lang="en-US" sz="2000" b="1" i="0" dirty="0">
                <a:solidFill>
                  <a:srgbClr val="000000"/>
                </a:solidFill>
                <a:effectLst/>
                <a:latin typeface="inter-bold"/>
              </a:rPr>
              <a:t> </a:t>
            </a:r>
            <a:r>
              <a:rPr lang="en-US" sz="2000" b="1" i="0" dirty="0">
                <a:solidFill>
                  <a:srgbClr val="C00000"/>
                </a:solidFill>
                <a:effectLst/>
                <a:latin typeface="inter-bold"/>
              </a:rPr>
              <a:t>linear regression</a:t>
            </a:r>
            <a:r>
              <a:rPr lang="en-US" sz="2000" b="0" i="0" dirty="0">
                <a:solidFill>
                  <a:srgbClr val="000000"/>
                </a:solidFill>
                <a:effectLst/>
                <a:latin typeface="inter-regular"/>
              </a:rPr>
              <a:t>. And </a:t>
            </a:r>
            <a:r>
              <a:rPr lang="en-US" sz="2000" b="1" i="0" dirty="0">
                <a:solidFill>
                  <a:srgbClr val="000000"/>
                </a:solidFill>
                <a:effectLst/>
                <a:latin typeface="inter-regular"/>
              </a:rPr>
              <a:t>if there is more than one input variable</a:t>
            </a:r>
            <a:r>
              <a:rPr lang="en-US" sz="2000" b="0" i="0" dirty="0">
                <a:solidFill>
                  <a:srgbClr val="000000"/>
                </a:solidFill>
                <a:effectLst/>
                <a:latin typeface="inter-regular"/>
              </a:rPr>
              <a:t>, then such linear regression is called </a:t>
            </a:r>
            <a:r>
              <a:rPr lang="en-US" sz="2000" b="1" i="0" dirty="0">
                <a:solidFill>
                  <a:srgbClr val="C00000"/>
                </a:solidFill>
                <a:effectLst/>
                <a:latin typeface="inter-bold"/>
              </a:rPr>
              <a:t>multiple linear regression</a:t>
            </a:r>
            <a:r>
              <a:rPr lang="en-US" sz="2000" b="0" i="0" dirty="0">
                <a:solidFill>
                  <a:srgbClr val="000000"/>
                </a:solidFill>
                <a:effectLst/>
                <a:latin typeface="inter-regular"/>
              </a:rPr>
              <a:t>.</a:t>
            </a:r>
          </a:p>
          <a:p>
            <a:pPr algn="just">
              <a:buFont typeface="Arial" panose="020B0604020202020204" pitchFamily="34" charset="0"/>
              <a:buChar char="•"/>
            </a:pPr>
            <a:r>
              <a:rPr lang="en-US" sz="2000" b="0" i="0" dirty="0">
                <a:solidFill>
                  <a:srgbClr val="000000"/>
                </a:solidFill>
                <a:effectLst/>
                <a:latin typeface="inter-regular"/>
              </a:rPr>
              <a:t>The relationship between variables in the linear regression model can be explained using the below image. Here we are predicting the salary of an employee on the basis of </a:t>
            </a:r>
            <a:r>
              <a:rPr lang="en-US" sz="2000" i="0" dirty="0">
                <a:solidFill>
                  <a:srgbClr val="000000"/>
                </a:solidFill>
                <a:effectLst/>
                <a:latin typeface="inter-bold"/>
              </a:rPr>
              <a:t>the year of experience</a:t>
            </a:r>
            <a:r>
              <a:rPr lang="en-US" sz="2000" b="0" i="0" dirty="0">
                <a:solidFill>
                  <a:srgbClr val="000000"/>
                </a:solidFill>
                <a:effectLst/>
                <a:latin typeface="inter-regular"/>
              </a:rPr>
              <a:t>.</a:t>
            </a:r>
          </a:p>
        </p:txBody>
      </p:sp>
    </p:spTree>
    <p:extLst>
      <p:ext uri="{BB962C8B-B14F-4D97-AF65-F5344CB8AC3E}">
        <p14:creationId xmlns:p14="http://schemas.microsoft.com/office/powerpoint/2010/main" val="4264781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erdana"/>
              </a:rPr>
              <a:t>Simple Linear Regression</a:t>
            </a:r>
          </a:p>
          <a:p>
            <a:br>
              <a:rPr lang="en-US" sz="3200" dirty="0"/>
            </a:br>
            <a:br>
              <a:rPr lang="en-US" sz="3200" b="0" i="0" dirty="0">
                <a:solidFill>
                  <a:srgbClr val="333333"/>
                </a:solidFill>
                <a:effectLst/>
                <a:latin typeface="inter-regular"/>
              </a:rPr>
            </a:br>
            <a:endParaRPr lang="en-US" sz="3200" dirty="0"/>
          </a:p>
        </p:txBody>
      </p:sp>
      <p:pic>
        <p:nvPicPr>
          <p:cNvPr id="7" name="Picture 6">
            <a:extLst>
              <a:ext uri="{FF2B5EF4-FFF2-40B4-BE49-F238E27FC236}">
                <a16:creationId xmlns:a16="http://schemas.microsoft.com/office/drawing/2014/main" id="{3D54FCC7-C771-F6AC-AB89-640153AC1FCF}"/>
              </a:ext>
            </a:extLst>
          </p:cNvPr>
          <p:cNvPicPr>
            <a:picLocks noChangeAspect="1"/>
          </p:cNvPicPr>
          <p:nvPr/>
        </p:nvPicPr>
        <p:blipFill>
          <a:blip r:embed="rId2"/>
          <a:stretch>
            <a:fillRect/>
          </a:stretch>
        </p:blipFill>
        <p:spPr>
          <a:xfrm>
            <a:off x="222575" y="607006"/>
            <a:ext cx="8698849" cy="3121300"/>
          </a:xfrm>
          <a:prstGeom prst="rect">
            <a:avLst/>
          </a:prstGeom>
        </p:spPr>
      </p:pic>
    </p:spTree>
    <p:extLst>
      <p:ext uri="{BB962C8B-B14F-4D97-AF65-F5344CB8AC3E}">
        <p14:creationId xmlns:p14="http://schemas.microsoft.com/office/powerpoint/2010/main" val="4220251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erdana"/>
              </a:rPr>
              <a:t>Simple Linear Regression</a:t>
            </a:r>
          </a:p>
          <a:p>
            <a:br>
              <a:rPr lang="en-US" sz="3200" dirty="0"/>
            </a:br>
            <a:br>
              <a:rPr lang="en-US" sz="3200" b="0" i="0" dirty="0">
                <a:solidFill>
                  <a:srgbClr val="333333"/>
                </a:solidFill>
                <a:effectLst/>
                <a:latin typeface="inter-regular"/>
              </a:rPr>
            </a:br>
            <a:endParaRPr lang="en-US" sz="3200" dirty="0"/>
          </a:p>
        </p:txBody>
      </p:sp>
      <p:pic>
        <p:nvPicPr>
          <p:cNvPr id="8" name="Picture 7">
            <a:extLst>
              <a:ext uri="{FF2B5EF4-FFF2-40B4-BE49-F238E27FC236}">
                <a16:creationId xmlns:a16="http://schemas.microsoft.com/office/drawing/2014/main" id="{E33D82F1-8365-1146-14DA-9065AC84F681}"/>
              </a:ext>
            </a:extLst>
          </p:cNvPr>
          <p:cNvPicPr>
            <a:picLocks noChangeAspect="1"/>
          </p:cNvPicPr>
          <p:nvPr/>
        </p:nvPicPr>
        <p:blipFill>
          <a:blip r:embed="rId2"/>
          <a:stretch>
            <a:fillRect/>
          </a:stretch>
        </p:blipFill>
        <p:spPr>
          <a:xfrm>
            <a:off x="885190" y="1001051"/>
            <a:ext cx="7200900" cy="4594860"/>
          </a:xfrm>
          <a:prstGeom prst="rect">
            <a:avLst/>
          </a:prstGeom>
        </p:spPr>
      </p:pic>
      <p:sp>
        <p:nvSpPr>
          <p:cNvPr id="9" name="TextBox 8">
            <a:extLst>
              <a:ext uri="{FF2B5EF4-FFF2-40B4-BE49-F238E27FC236}">
                <a16:creationId xmlns:a16="http://schemas.microsoft.com/office/drawing/2014/main" id="{B9E16705-15CC-0E69-FB6A-194BEAECADB0}"/>
              </a:ext>
            </a:extLst>
          </p:cNvPr>
          <p:cNvSpPr txBox="1"/>
          <p:nvPr/>
        </p:nvSpPr>
        <p:spPr>
          <a:xfrm>
            <a:off x="365760" y="619760"/>
            <a:ext cx="8239760" cy="400110"/>
          </a:xfrm>
          <a:prstGeom prst="rect">
            <a:avLst/>
          </a:prstGeom>
          <a:noFill/>
        </p:spPr>
        <p:txBody>
          <a:bodyPr wrap="square" rtlCol="0">
            <a:spAutoFit/>
          </a:bodyPr>
          <a:lstStyle/>
          <a:p>
            <a:r>
              <a:rPr lang="en-US" sz="2000" b="1" dirty="0"/>
              <a:t>We can plot all the data points.</a:t>
            </a:r>
          </a:p>
        </p:txBody>
      </p:sp>
      <p:sp>
        <p:nvSpPr>
          <p:cNvPr id="10" name="TextBox 9">
            <a:extLst>
              <a:ext uri="{FF2B5EF4-FFF2-40B4-BE49-F238E27FC236}">
                <a16:creationId xmlns:a16="http://schemas.microsoft.com/office/drawing/2014/main" id="{17A5E6C0-9914-56E0-77FF-912B7F63FB11}"/>
              </a:ext>
            </a:extLst>
          </p:cNvPr>
          <p:cNvSpPr txBox="1"/>
          <p:nvPr/>
        </p:nvSpPr>
        <p:spPr>
          <a:xfrm>
            <a:off x="294640" y="5656894"/>
            <a:ext cx="8554720" cy="707886"/>
          </a:xfrm>
          <a:prstGeom prst="rect">
            <a:avLst/>
          </a:prstGeom>
          <a:noFill/>
        </p:spPr>
        <p:txBody>
          <a:bodyPr wrap="square" rtlCol="0">
            <a:spAutoFit/>
          </a:bodyPr>
          <a:lstStyle/>
          <a:p>
            <a:r>
              <a:rPr lang="en-US" sz="2000" b="1" dirty="0"/>
              <a:t>The Blue line best fits in these data points. But why only this line as it doesn’t cross all the data points??? </a:t>
            </a:r>
          </a:p>
        </p:txBody>
      </p:sp>
    </p:spTree>
    <p:extLst>
      <p:ext uri="{BB962C8B-B14F-4D97-AF65-F5344CB8AC3E}">
        <p14:creationId xmlns:p14="http://schemas.microsoft.com/office/powerpoint/2010/main" val="137104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erdana"/>
              </a:rPr>
              <a:t>Simple Linear Regression</a:t>
            </a:r>
          </a:p>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E561B517-80FC-A8DD-DEB3-F79B5C303BE2}"/>
              </a:ext>
            </a:extLst>
          </p:cNvPr>
          <p:cNvPicPr>
            <a:picLocks noChangeAspect="1"/>
          </p:cNvPicPr>
          <p:nvPr/>
        </p:nvPicPr>
        <p:blipFill>
          <a:blip r:embed="rId2"/>
          <a:stretch>
            <a:fillRect/>
          </a:stretch>
        </p:blipFill>
        <p:spPr>
          <a:xfrm>
            <a:off x="589280" y="1408096"/>
            <a:ext cx="7813040" cy="4916011"/>
          </a:xfrm>
          <a:prstGeom prst="rect">
            <a:avLst/>
          </a:prstGeom>
        </p:spPr>
      </p:pic>
      <p:sp>
        <p:nvSpPr>
          <p:cNvPr id="6" name="TextBox 5">
            <a:extLst>
              <a:ext uri="{FF2B5EF4-FFF2-40B4-BE49-F238E27FC236}">
                <a16:creationId xmlns:a16="http://schemas.microsoft.com/office/drawing/2014/main" id="{92A94C07-D2F6-3B1C-5EF9-EF877FD80593}"/>
              </a:ext>
            </a:extLst>
          </p:cNvPr>
          <p:cNvSpPr txBox="1"/>
          <p:nvPr/>
        </p:nvSpPr>
        <p:spPr>
          <a:xfrm>
            <a:off x="1432560" y="816385"/>
            <a:ext cx="4572000" cy="369332"/>
          </a:xfrm>
          <a:prstGeom prst="rect">
            <a:avLst/>
          </a:prstGeom>
          <a:noFill/>
        </p:spPr>
        <p:txBody>
          <a:bodyPr wrap="square">
            <a:spAutoFit/>
          </a:bodyPr>
          <a:lstStyle/>
          <a:p>
            <a:r>
              <a:rPr lang="en-US" sz="1800" b="1" dirty="0"/>
              <a:t>We can draw lines in a number of ways…</a:t>
            </a:r>
            <a:endParaRPr lang="en-US" dirty="0"/>
          </a:p>
        </p:txBody>
      </p:sp>
    </p:spTree>
    <p:extLst>
      <p:ext uri="{BB962C8B-B14F-4D97-AF65-F5344CB8AC3E}">
        <p14:creationId xmlns:p14="http://schemas.microsoft.com/office/powerpoint/2010/main" val="2506352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erdana"/>
              </a:rPr>
              <a:t>Simple Linear Regression</a:t>
            </a:r>
          </a:p>
          <a:p>
            <a:br>
              <a:rPr lang="en-US" sz="3200" dirty="0"/>
            </a:br>
            <a:br>
              <a:rPr lang="en-US" sz="3200" b="0" i="0" dirty="0">
                <a:solidFill>
                  <a:srgbClr val="333333"/>
                </a:solidFill>
                <a:effectLst/>
                <a:latin typeface="inter-regular"/>
              </a:rPr>
            </a:br>
            <a:endParaRPr lang="en-US" sz="3200" dirty="0"/>
          </a:p>
        </p:txBody>
      </p:sp>
      <p:sp>
        <p:nvSpPr>
          <p:cNvPr id="6" name="TextBox 5">
            <a:extLst>
              <a:ext uri="{FF2B5EF4-FFF2-40B4-BE49-F238E27FC236}">
                <a16:creationId xmlns:a16="http://schemas.microsoft.com/office/drawing/2014/main" id="{92A94C07-D2F6-3B1C-5EF9-EF877FD80593}"/>
              </a:ext>
            </a:extLst>
          </p:cNvPr>
          <p:cNvSpPr txBox="1"/>
          <p:nvPr/>
        </p:nvSpPr>
        <p:spPr>
          <a:xfrm>
            <a:off x="1432560" y="816385"/>
            <a:ext cx="4572000" cy="369332"/>
          </a:xfrm>
          <a:prstGeom prst="rect">
            <a:avLst/>
          </a:prstGeom>
          <a:noFill/>
        </p:spPr>
        <p:txBody>
          <a:bodyPr wrap="square">
            <a:spAutoFit/>
          </a:bodyPr>
          <a:lstStyle/>
          <a:p>
            <a:r>
              <a:rPr lang="en-US" sz="1800" b="1" dirty="0"/>
              <a:t>Why only Blue line??</a:t>
            </a:r>
            <a:endParaRPr lang="en-US" dirty="0"/>
          </a:p>
        </p:txBody>
      </p:sp>
      <p:pic>
        <p:nvPicPr>
          <p:cNvPr id="5" name="Picture 4">
            <a:extLst>
              <a:ext uri="{FF2B5EF4-FFF2-40B4-BE49-F238E27FC236}">
                <a16:creationId xmlns:a16="http://schemas.microsoft.com/office/drawing/2014/main" id="{2C4BB59E-1705-2289-8D0B-324DA36CA1F3}"/>
              </a:ext>
            </a:extLst>
          </p:cNvPr>
          <p:cNvPicPr>
            <a:picLocks noChangeAspect="1"/>
          </p:cNvPicPr>
          <p:nvPr/>
        </p:nvPicPr>
        <p:blipFill>
          <a:blip r:embed="rId2"/>
          <a:stretch>
            <a:fillRect/>
          </a:stretch>
        </p:blipFill>
        <p:spPr>
          <a:xfrm>
            <a:off x="650240" y="1324626"/>
            <a:ext cx="6797040" cy="3976529"/>
          </a:xfrm>
          <a:prstGeom prst="rect">
            <a:avLst/>
          </a:prstGeom>
        </p:spPr>
      </p:pic>
      <p:sp>
        <p:nvSpPr>
          <p:cNvPr id="7" name="TextBox 6">
            <a:extLst>
              <a:ext uri="{FF2B5EF4-FFF2-40B4-BE49-F238E27FC236}">
                <a16:creationId xmlns:a16="http://schemas.microsoft.com/office/drawing/2014/main" id="{862A9F92-FB30-CE77-0974-9DE5E782E5C2}"/>
              </a:ext>
            </a:extLst>
          </p:cNvPr>
          <p:cNvSpPr txBox="1"/>
          <p:nvPr/>
        </p:nvSpPr>
        <p:spPr>
          <a:xfrm>
            <a:off x="102637" y="5648960"/>
            <a:ext cx="8726403" cy="369332"/>
          </a:xfrm>
          <a:prstGeom prst="rect">
            <a:avLst/>
          </a:prstGeom>
          <a:noFill/>
        </p:spPr>
        <p:txBody>
          <a:bodyPr wrap="square" rtlCol="0">
            <a:spAutoFit/>
          </a:bodyPr>
          <a:lstStyle/>
          <a:p>
            <a:r>
              <a:rPr lang="en-US" b="1" dirty="0"/>
              <a:t>Calculate the error for all the lines and finalize the line with least error. That is Blue line.</a:t>
            </a:r>
          </a:p>
        </p:txBody>
      </p:sp>
    </p:spTree>
    <p:extLst>
      <p:ext uri="{BB962C8B-B14F-4D97-AF65-F5344CB8AC3E}">
        <p14:creationId xmlns:p14="http://schemas.microsoft.com/office/powerpoint/2010/main" val="3932565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erdana"/>
              </a:rPr>
              <a:t>Simple Linear Regression</a:t>
            </a:r>
          </a:p>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211ADDCE-2C0D-9016-BB9C-A666BD1B632E}"/>
              </a:ext>
            </a:extLst>
          </p:cNvPr>
          <p:cNvPicPr>
            <a:picLocks noChangeAspect="1"/>
          </p:cNvPicPr>
          <p:nvPr/>
        </p:nvPicPr>
        <p:blipFill>
          <a:blip r:embed="rId2"/>
          <a:stretch>
            <a:fillRect/>
          </a:stretch>
        </p:blipFill>
        <p:spPr>
          <a:xfrm>
            <a:off x="307657" y="716570"/>
            <a:ext cx="8250797" cy="3621749"/>
          </a:xfrm>
          <a:prstGeom prst="rect">
            <a:avLst/>
          </a:prstGeom>
        </p:spPr>
      </p:pic>
      <p:pic>
        <p:nvPicPr>
          <p:cNvPr id="9" name="Picture 8">
            <a:extLst>
              <a:ext uri="{FF2B5EF4-FFF2-40B4-BE49-F238E27FC236}">
                <a16:creationId xmlns:a16="http://schemas.microsoft.com/office/drawing/2014/main" id="{9FBA1D34-159B-D485-8C42-86D35F298A08}"/>
              </a:ext>
            </a:extLst>
          </p:cNvPr>
          <p:cNvPicPr>
            <a:picLocks noChangeAspect="1"/>
          </p:cNvPicPr>
          <p:nvPr/>
        </p:nvPicPr>
        <p:blipFill>
          <a:blip r:embed="rId3"/>
          <a:stretch>
            <a:fillRect/>
          </a:stretch>
        </p:blipFill>
        <p:spPr>
          <a:xfrm>
            <a:off x="1427797" y="5470842"/>
            <a:ext cx="5714683" cy="1255078"/>
          </a:xfrm>
          <a:prstGeom prst="rect">
            <a:avLst/>
          </a:prstGeom>
        </p:spPr>
      </p:pic>
    </p:spTree>
    <p:extLst>
      <p:ext uri="{BB962C8B-B14F-4D97-AF65-F5344CB8AC3E}">
        <p14:creationId xmlns:p14="http://schemas.microsoft.com/office/powerpoint/2010/main" val="4127594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3046988"/>
          </a:xfrm>
          <a:prstGeom prst="rect">
            <a:avLst/>
          </a:prstGeom>
          <a:noFill/>
        </p:spPr>
        <p:txBody>
          <a:bodyPr wrap="square">
            <a:spAutoFit/>
          </a:bodyPr>
          <a:lstStyle/>
          <a:p>
            <a:pPr algn="ctr"/>
            <a:r>
              <a:rPr lang="en-US" sz="3200" b="1" i="0" dirty="0">
                <a:solidFill>
                  <a:srgbClr val="C00000"/>
                </a:solidFill>
                <a:effectLst/>
                <a:latin typeface="inter-bold"/>
              </a:rPr>
              <a:t>Multiple </a:t>
            </a:r>
            <a:r>
              <a:rPr lang="en-US" sz="3200" b="1" i="0" dirty="0">
                <a:solidFill>
                  <a:srgbClr val="C00000"/>
                </a:solidFill>
                <a:effectLst/>
                <a:latin typeface="erdana"/>
              </a:rPr>
              <a:t>Linear Regression</a:t>
            </a:r>
          </a:p>
          <a:p>
            <a:pPr algn="ctr"/>
            <a:r>
              <a:rPr lang="en-US" sz="3200" b="1" dirty="0">
                <a:solidFill>
                  <a:srgbClr val="C00000"/>
                </a:solidFill>
                <a:latin typeface="erdana"/>
              </a:rPr>
              <a:t>Linear Regression with multiple variables (Multivariate Regression)</a:t>
            </a:r>
            <a:endParaRPr lang="en-US" sz="3200" b="1" i="0" dirty="0">
              <a:solidFill>
                <a:srgbClr val="C00000"/>
              </a:solidFill>
              <a:effectLst/>
              <a:latin typeface="erdana"/>
            </a:endParaRPr>
          </a:p>
          <a:p>
            <a:br>
              <a:rPr lang="en-US" sz="3200" dirty="0"/>
            </a:br>
            <a:br>
              <a:rPr lang="en-US" sz="3200" b="0" i="0" dirty="0">
                <a:solidFill>
                  <a:srgbClr val="333333"/>
                </a:solidFill>
                <a:effectLst/>
                <a:latin typeface="inter-regular"/>
              </a:rPr>
            </a:br>
            <a:endParaRPr lang="en-US" sz="3200" dirty="0"/>
          </a:p>
        </p:txBody>
      </p:sp>
      <p:pic>
        <p:nvPicPr>
          <p:cNvPr id="5" name="Picture 4">
            <a:extLst>
              <a:ext uri="{FF2B5EF4-FFF2-40B4-BE49-F238E27FC236}">
                <a16:creationId xmlns:a16="http://schemas.microsoft.com/office/drawing/2014/main" id="{D58BE995-09B0-9815-8948-C3CF2AF51B0B}"/>
              </a:ext>
            </a:extLst>
          </p:cNvPr>
          <p:cNvPicPr>
            <a:picLocks noChangeAspect="1"/>
          </p:cNvPicPr>
          <p:nvPr/>
        </p:nvPicPr>
        <p:blipFill>
          <a:blip r:embed="rId2"/>
          <a:stretch>
            <a:fillRect/>
          </a:stretch>
        </p:blipFill>
        <p:spPr>
          <a:xfrm>
            <a:off x="1297305" y="1815465"/>
            <a:ext cx="6000750" cy="2800350"/>
          </a:xfrm>
          <a:prstGeom prst="rect">
            <a:avLst/>
          </a:prstGeom>
        </p:spPr>
      </p:pic>
      <p:pic>
        <p:nvPicPr>
          <p:cNvPr id="7" name="Picture 6">
            <a:extLst>
              <a:ext uri="{FF2B5EF4-FFF2-40B4-BE49-F238E27FC236}">
                <a16:creationId xmlns:a16="http://schemas.microsoft.com/office/drawing/2014/main" id="{2CE90AB8-6448-4A20-9A77-71B6FF5B00CE}"/>
              </a:ext>
            </a:extLst>
          </p:cNvPr>
          <p:cNvPicPr>
            <a:picLocks noChangeAspect="1"/>
          </p:cNvPicPr>
          <p:nvPr/>
        </p:nvPicPr>
        <p:blipFill>
          <a:blip r:embed="rId3"/>
          <a:stretch>
            <a:fillRect/>
          </a:stretch>
        </p:blipFill>
        <p:spPr>
          <a:xfrm>
            <a:off x="1169437" y="4862453"/>
            <a:ext cx="6288003" cy="1347896"/>
          </a:xfrm>
          <a:prstGeom prst="rect">
            <a:avLst/>
          </a:prstGeom>
        </p:spPr>
      </p:pic>
    </p:spTree>
    <p:extLst>
      <p:ext uri="{BB962C8B-B14F-4D97-AF65-F5344CB8AC3E}">
        <p14:creationId xmlns:p14="http://schemas.microsoft.com/office/powerpoint/2010/main" val="2898530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inter-bold"/>
              </a:rPr>
              <a:t>Multiple </a:t>
            </a:r>
            <a:r>
              <a:rPr lang="en-US" sz="3200" b="1" i="0" dirty="0">
                <a:solidFill>
                  <a:srgbClr val="C00000"/>
                </a:solidFill>
                <a:effectLst/>
                <a:latin typeface="erdana"/>
              </a:rPr>
              <a:t>Linear Regression</a:t>
            </a:r>
          </a:p>
          <a:p>
            <a:br>
              <a:rPr lang="en-US" sz="3200" dirty="0"/>
            </a:br>
            <a:br>
              <a:rPr lang="en-US" sz="3200" b="0" i="0" dirty="0">
                <a:solidFill>
                  <a:srgbClr val="333333"/>
                </a:solidFill>
                <a:effectLst/>
                <a:latin typeface="inter-regular"/>
              </a:rPr>
            </a:br>
            <a:endParaRPr lang="en-US" sz="3200" dirty="0"/>
          </a:p>
        </p:txBody>
      </p:sp>
      <p:pic>
        <p:nvPicPr>
          <p:cNvPr id="8" name="Picture 7">
            <a:extLst>
              <a:ext uri="{FF2B5EF4-FFF2-40B4-BE49-F238E27FC236}">
                <a16:creationId xmlns:a16="http://schemas.microsoft.com/office/drawing/2014/main" id="{1CB0361E-2577-D20D-AD71-5CF4935D0F45}"/>
              </a:ext>
            </a:extLst>
          </p:cNvPr>
          <p:cNvPicPr>
            <a:picLocks noChangeAspect="1"/>
          </p:cNvPicPr>
          <p:nvPr/>
        </p:nvPicPr>
        <p:blipFill>
          <a:blip r:embed="rId2"/>
          <a:stretch>
            <a:fillRect/>
          </a:stretch>
        </p:blipFill>
        <p:spPr>
          <a:xfrm>
            <a:off x="272972" y="1078566"/>
            <a:ext cx="8683586" cy="2648547"/>
          </a:xfrm>
          <a:prstGeom prst="rect">
            <a:avLst/>
          </a:prstGeom>
        </p:spPr>
      </p:pic>
      <p:pic>
        <p:nvPicPr>
          <p:cNvPr id="10" name="Picture 9">
            <a:extLst>
              <a:ext uri="{FF2B5EF4-FFF2-40B4-BE49-F238E27FC236}">
                <a16:creationId xmlns:a16="http://schemas.microsoft.com/office/drawing/2014/main" id="{B418E607-A41C-C155-6D21-CCAE5B192427}"/>
              </a:ext>
            </a:extLst>
          </p:cNvPr>
          <p:cNvPicPr>
            <a:picLocks noChangeAspect="1"/>
          </p:cNvPicPr>
          <p:nvPr/>
        </p:nvPicPr>
        <p:blipFill>
          <a:blip r:embed="rId3"/>
          <a:stretch>
            <a:fillRect/>
          </a:stretch>
        </p:blipFill>
        <p:spPr>
          <a:xfrm>
            <a:off x="1375727" y="4660265"/>
            <a:ext cx="6067425" cy="666750"/>
          </a:xfrm>
          <a:prstGeom prst="rect">
            <a:avLst/>
          </a:prstGeom>
        </p:spPr>
      </p:pic>
    </p:spTree>
    <p:extLst>
      <p:ext uri="{BB962C8B-B14F-4D97-AF65-F5344CB8AC3E}">
        <p14:creationId xmlns:p14="http://schemas.microsoft.com/office/powerpoint/2010/main" val="415917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C9F1-0489-FD3C-2E58-DC91D2148F25}"/>
              </a:ext>
            </a:extLst>
          </p:cNvPr>
          <p:cNvSpPr>
            <a:spLocks noGrp="1"/>
          </p:cNvSpPr>
          <p:nvPr>
            <p:ph type="title"/>
          </p:nvPr>
        </p:nvSpPr>
        <p:spPr>
          <a:xfrm>
            <a:off x="274087" y="1"/>
            <a:ext cx="7815554" cy="326570"/>
          </a:xfrm>
        </p:spPr>
        <p:txBody>
          <a:bodyPr>
            <a:normAutofit fontScale="90000"/>
          </a:bodyPr>
          <a:lstStyle/>
          <a:p>
            <a:pPr marL="0" marR="0" lvl="0" indent="0" algn="ctr" rtl="0">
              <a:spcBef>
                <a:spcPts val="0"/>
              </a:spcBef>
              <a:spcAft>
                <a:spcPts val="0"/>
              </a:spcAft>
              <a:buNone/>
            </a:pPr>
            <a:r>
              <a:rPr lang="en-IN" sz="3600" b="1" i="0" u="none" strike="noStrike" cap="none" dirty="0">
                <a:solidFill>
                  <a:srgbClr val="C00000"/>
                </a:solidFill>
                <a:latin typeface="Calibri"/>
                <a:ea typeface="Calibri"/>
                <a:cs typeface="Calibri"/>
                <a:sym typeface="Calibri"/>
              </a:rPr>
              <a:t>SYLLABUS</a:t>
            </a:r>
            <a:endParaRPr lang="en-US"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a:extLst>
              <a:ext uri="{FF2B5EF4-FFF2-40B4-BE49-F238E27FC236}">
                <a16:creationId xmlns:a16="http://schemas.microsoft.com/office/drawing/2014/main" id="{D6947CC8-2A4E-E1F9-8A93-0906231D9740}"/>
              </a:ext>
            </a:extLst>
          </p:cNvPr>
          <p:cNvPicPr>
            <a:picLocks noGrp="1" noChangeAspect="1"/>
          </p:cNvPicPr>
          <p:nvPr>
            <p:ph idx="1"/>
          </p:nvPr>
        </p:nvPicPr>
        <p:blipFill>
          <a:blip r:embed="rId2"/>
          <a:stretch>
            <a:fillRect/>
          </a:stretch>
        </p:blipFill>
        <p:spPr>
          <a:xfrm>
            <a:off x="98976" y="736180"/>
            <a:ext cx="8961845" cy="4143729"/>
          </a:xfrm>
        </p:spPr>
      </p:pic>
    </p:spTree>
    <p:extLst>
      <p:ext uri="{BB962C8B-B14F-4D97-AF65-F5344CB8AC3E}">
        <p14:creationId xmlns:p14="http://schemas.microsoft.com/office/powerpoint/2010/main" val="2732954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erdana"/>
              </a:rPr>
              <a:t>Linear Regression</a:t>
            </a:r>
          </a:p>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0983467F-1B25-6B34-40ED-73DE3BC7F49A}"/>
              </a:ext>
            </a:extLst>
          </p:cNvPr>
          <p:cNvPicPr>
            <a:picLocks noChangeAspect="1"/>
          </p:cNvPicPr>
          <p:nvPr/>
        </p:nvPicPr>
        <p:blipFill>
          <a:blip r:embed="rId2"/>
          <a:stretch>
            <a:fillRect/>
          </a:stretch>
        </p:blipFill>
        <p:spPr>
          <a:xfrm>
            <a:off x="256980" y="600367"/>
            <a:ext cx="7734300" cy="6086475"/>
          </a:xfrm>
          <a:prstGeom prst="rect">
            <a:avLst/>
          </a:prstGeom>
        </p:spPr>
      </p:pic>
    </p:spTree>
    <p:extLst>
      <p:ext uri="{BB962C8B-B14F-4D97-AF65-F5344CB8AC3E}">
        <p14:creationId xmlns:p14="http://schemas.microsoft.com/office/powerpoint/2010/main" val="1204604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2062103"/>
          </a:xfrm>
          <a:prstGeom prst="rect">
            <a:avLst/>
          </a:prstGeom>
          <a:noFill/>
        </p:spPr>
        <p:txBody>
          <a:bodyPr wrap="square">
            <a:spAutoFit/>
          </a:bodyPr>
          <a:lstStyle/>
          <a:p>
            <a:pPr algn="ctr"/>
            <a:r>
              <a:rPr lang="en-US" sz="3200" b="1" i="0" dirty="0">
                <a:solidFill>
                  <a:srgbClr val="C00000"/>
                </a:solidFill>
                <a:effectLst/>
                <a:latin typeface="erdana"/>
              </a:rPr>
              <a:t>Linear Regression</a:t>
            </a:r>
          </a:p>
          <a:p>
            <a:br>
              <a:rPr lang="en-US" sz="3200" dirty="0"/>
            </a:br>
            <a:br>
              <a:rPr lang="en-US" sz="3200" b="0" i="0" dirty="0">
                <a:solidFill>
                  <a:srgbClr val="333333"/>
                </a:solidFill>
                <a:effectLst/>
                <a:latin typeface="inter-regular"/>
              </a:rPr>
            </a:br>
            <a:endParaRPr lang="en-US" sz="3200" dirty="0"/>
          </a:p>
        </p:txBody>
      </p:sp>
      <p:pic>
        <p:nvPicPr>
          <p:cNvPr id="5" name="Picture 4">
            <a:extLst>
              <a:ext uri="{FF2B5EF4-FFF2-40B4-BE49-F238E27FC236}">
                <a16:creationId xmlns:a16="http://schemas.microsoft.com/office/drawing/2014/main" id="{124208A7-533E-3CBF-BC70-11B76A104022}"/>
              </a:ext>
            </a:extLst>
          </p:cNvPr>
          <p:cNvPicPr>
            <a:picLocks noChangeAspect="1"/>
          </p:cNvPicPr>
          <p:nvPr/>
        </p:nvPicPr>
        <p:blipFill>
          <a:blip r:embed="rId2"/>
          <a:stretch>
            <a:fillRect/>
          </a:stretch>
        </p:blipFill>
        <p:spPr>
          <a:xfrm>
            <a:off x="797864" y="666653"/>
            <a:ext cx="6181434" cy="5021096"/>
          </a:xfrm>
          <a:prstGeom prst="rect">
            <a:avLst/>
          </a:prstGeom>
        </p:spPr>
      </p:pic>
      <p:sp>
        <p:nvSpPr>
          <p:cNvPr id="6" name="TextBox 5">
            <a:extLst>
              <a:ext uri="{FF2B5EF4-FFF2-40B4-BE49-F238E27FC236}">
                <a16:creationId xmlns:a16="http://schemas.microsoft.com/office/drawing/2014/main" id="{65F93911-BA2D-1F05-9A0F-A98566DF115D}"/>
              </a:ext>
            </a:extLst>
          </p:cNvPr>
          <p:cNvSpPr txBox="1"/>
          <p:nvPr/>
        </p:nvSpPr>
        <p:spPr>
          <a:xfrm>
            <a:off x="429208" y="5906278"/>
            <a:ext cx="7716416" cy="646331"/>
          </a:xfrm>
          <a:prstGeom prst="rect">
            <a:avLst/>
          </a:prstGeom>
          <a:noFill/>
        </p:spPr>
        <p:txBody>
          <a:bodyPr wrap="square" rtlCol="0">
            <a:spAutoFit/>
          </a:bodyPr>
          <a:lstStyle/>
          <a:p>
            <a:r>
              <a:rPr lang="en-US" b="1" dirty="0"/>
              <a:t>Algorithm can take some linear approach or some non-linear approach.</a:t>
            </a:r>
          </a:p>
          <a:p>
            <a:r>
              <a:rPr lang="en-US" b="1" dirty="0"/>
              <a:t>No any other option is there…</a:t>
            </a:r>
          </a:p>
        </p:txBody>
      </p:sp>
    </p:spTree>
    <p:extLst>
      <p:ext uri="{BB962C8B-B14F-4D97-AF65-F5344CB8AC3E}">
        <p14:creationId xmlns:p14="http://schemas.microsoft.com/office/powerpoint/2010/main" val="3436581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1569660"/>
          </a:xfrm>
          <a:prstGeom prst="rect">
            <a:avLst/>
          </a:prstGeom>
          <a:noFill/>
        </p:spPr>
        <p:txBody>
          <a:bodyPr wrap="square">
            <a:spAutoFit/>
          </a:bodyPr>
          <a:lstStyle/>
          <a:p>
            <a:br>
              <a:rPr lang="en-US" sz="3200" dirty="0"/>
            </a:br>
            <a:br>
              <a:rPr lang="en-US" sz="3200" b="0" i="0" dirty="0">
                <a:solidFill>
                  <a:srgbClr val="333333"/>
                </a:solidFill>
                <a:effectLst/>
                <a:latin typeface="inter-regular"/>
              </a:rPr>
            </a:br>
            <a:endParaRPr lang="en-US" sz="3200" dirty="0"/>
          </a:p>
        </p:txBody>
      </p:sp>
      <p:pic>
        <p:nvPicPr>
          <p:cNvPr id="7" name="Picture 6">
            <a:extLst>
              <a:ext uri="{FF2B5EF4-FFF2-40B4-BE49-F238E27FC236}">
                <a16:creationId xmlns:a16="http://schemas.microsoft.com/office/drawing/2014/main" id="{9FCBF0F9-B9EE-5E47-108B-1FB66F73BF99}"/>
              </a:ext>
            </a:extLst>
          </p:cNvPr>
          <p:cNvPicPr>
            <a:picLocks noChangeAspect="1"/>
          </p:cNvPicPr>
          <p:nvPr/>
        </p:nvPicPr>
        <p:blipFill>
          <a:blip r:embed="rId2"/>
          <a:stretch>
            <a:fillRect/>
          </a:stretch>
        </p:blipFill>
        <p:spPr>
          <a:xfrm>
            <a:off x="0" y="742579"/>
            <a:ext cx="9144000" cy="5372842"/>
          </a:xfrm>
          <a:prstGeom prst="rect">
            <a:avLst/>
          </a:prstGeom>
        </p:spPr>
      </p:pic>
      <p:sp>
        <p:nvSpPr>
          <p:cNvPr id="9" name="TextBox 8">
            <a:extLst>
              <a:ext uri="{FF2B5EF4-FFF2-40B4-BE49-F238E27FC236}">
                <a16:creationId xmlns:a16="http://schemas.microsoft.com/office/drawing/2014/main" id="{84EA4D69-CDF9-8A9B-9EF4-5C59D9C8B64E}"/>
              </a:ext>
            </a:extLst>
          </p:cNvPr>
          <p:cNvSpPr txBox="1"/>
          <p:nvPr/>
        </p:nvSpPr>
        <p:spPr>
          <a:xfrm>
            <a:off x="653143" y="6335486"/>
            <a:ext cx="7119257" cy="369332"/>
          </a:xfrm>
          <a:prstGeom prst="rect">
            <a:avLst/>
          </a:prstGeom>
          <a:noFill/>
        </p:spPr>
        <p:txBody>
          <a:bodyPr wrap="square" rtlCol="0">
            <a:spAutoFit/>
          </a:bodyPr>
          <a:lstStyle/>
          <a:p>
            <a:r>
              <a:rPr lang="en-US" b="1" dirty="0"/>
              <a:t>We are considering here only the linear approach </a:t>
            </a:r>
          </a:p>
        </p:txBody>
      </p:sp>
    </p:spTree>
    <p:extLst>
      <p:ext uri="{BB962C8B-B14F-4D97-AF65-F5344CB8AC3E}">
        <p14:creationId xmlns:p14="http://schemas.microsoft.com/office/powerpoint/2010/main" val="1158177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02637" y="-30000"/>
            <a:ext cx="9024257" cy="1569660"/>
          </a:xfrm>
          <a:prstGeom prst="rect">
            <a:avLst/>
          </a:prstGeom>
          <a:noFill/>
        </p:spPr>
        <p:txBody>
          <a:bodyPr wrap="square">
            <a:spAutoFit/>
          </a:bodyPr>
          <a:lstStyle/>
          <a:p>
            <a:br>
              <a:rPr lang="en-US" sz="3200" dirty="0"/>
            </a:br>
            <a:br>
              <a:rPr lang="en-US" sz="3200" b="0" i="0" dirty="0">
                <a:solidFill>
                  <a:srgbClr val="333333"/>
                </a:solidFill>
                <a:effectLst/>
                <a:latin typeface="inter-regular"/>
              </a:rPr>
            </a:br>
            <a:endParaRPr lang="en-US" sz="3200" dirty="0"/>
          </a:p>
        </p:txBody>
      </p:sp>
      <p:pic>
        <p:nvPicPr>
          <p:cNvPr id="3" name="Picture 2">
            <a:extLst>
              <a:ext uri="{FF2B5EF4-FFF2-40B4-BE49-F238E27FC236}">
                <a16:creationId xmlns:a16="http://schemas.microsoft.com/office/drawing/2014/main" id="{17EA142B-9393-D9B7-7B74-4B285F888D48}"/>
              </a:ext>
            </a:extLst>
          </p:cNvPr>
          <p:cNvPicPr>
            <a:picLocks noChangeAspect="1"/>
          </p:cNvPicPr>
          <p:nvPr/>
        </p:nvPicPr>
        <p:blipFill>
          <a:blip r:embed="rId2"/>
          <a:stretch>
            <a:fillRect/>
          </a:stretch>
        </p:blipFill>
        <p:spPr>
          <a:xfrm>
            <a:off x="0" y="581091"/>
            <a:ext cx="9144000" cy="5695818"/>
          </a:xfrm>
          <a:prstGeom prst="rect">
            <a:avLst/>
          </a:prstGeom>
        </p:spPr>
      </p:pic>
    </p:spTree>
    <p:extLst>
      <p:ext uri="{BB962C8B-B14F-4D97-AF65-F5344CB8AC3E}">
        <p14:creationId xmlns:p14="http://schemas.microsoft.com/office/powerpoint/2010/main" val="519986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298580" y="-225943"/>
            <a:ext cx="9024257" cy="1569660"/>
          </a:xfrm>
          <a:prstGeom prst="rect">
            <a:avLst/>
          </a:prstGeom>
          <a:noFill/>
        </p:spPr>
        <p:txBody>
          <a:bodyPr wrap="square">
            <a:spAutoFit/>
          </a:bodyPr>
          <a:lstStyle/>
          <a:p>
            <a:br>
              <a:rPr lang="en-US" sz="3200" dirty="0"/>
            </a:br>
            <a:br>
              <a:rPr lang="en-US" sz="3200" b="0" i="0" dirty="0">
                <a:solidFill>
                  <a:srgbClr val="333333"/>
                </a:solidFill>
                <a:effectLst/>
                <a:latin typeface="inter-regular"/>
              </a:rPr>
            </a:br>
            <a:endParaRPr lang="en-US" sz="3200" dirty="0"/>
          </a:p>
        </p:txBody>
      </p:sp>
      <p:pic>
        <p:nvPicPr>
          <p:cNvPr id="5" name="Picture 4">
            <a:extLst>
              <a:ext uri="{FF2B5EF4-FFF2-40B4-BE49-F238E27FC236}">
                <a16:creationId xmlns:a16="http://schemas.microsoft.com/office/drawing/2014/main" id="{89774B68-899B-6027-4567-5FBAE4285C42}"/>
              </a:ext>
            </a:extLst>
          </p:cNvPr>
          <p:cNvPicPr>
            <a:picLocks noChangeAspect="1"/>
          </p:cNvPicPr>
          <p:nvPr/>
        </p:nvPicPr>
        <p:blipFill>
          <a:blip r:embed="rId2"/>
          <a:stretch>
            <a:fillRect/>
          </a:stretch>
        </p:blipFill>
        <p:spPr>
          <a:xfrm>
            <a:off x="-1" y="1840669"/>
            <a:ext cx="9024257" cy="4392435"/>
          </a:xfrm>
          <a:prstGeom prst="rect">
            <a:avLst/>
          </a:prstGeom>
        </p:spPr>
      </p:pic>
      <p:sp>
        <p:nvSpPr>
          <p:cNvPr id="6" name="TextBox 5">
            <a:extLst>
              <a:ext uri="{FF2B5EF4-FFF2-40B4-BE49-F238E27FC236}">
                <a16:creationId xmlns:a16="http://schemas.microsoft.com/office/drawing/2014/main" id="{41050790-A755-C2BC-03BE-738CFE734A2E}"/>
              </a:ext>
            </a:extLst>
          </p:cNvPr>
          <p:cNvSpPr txBox="1"/>
          <p:nvPr/>
        </p:nvSpPr>
        <p:spPr>
          <a:xfrm>
            <a:off x="494522" y="86343"/>
            <a:ext cx="8154955" cy="1754326"/>
          </a:xfrm>
          <a:prstGeom prst="rect">
            <a:avLst/>
          </a:prstGeom>
          <a:noFill/>
        </p:spPr>
        <p:txBody>
          <a:bodyPr wrap="square" rtlCol="0">
            <a:spAutoFit/>
          </a:bodyPr>
          <a:lstStyle/>
          <a:p>
            <a:r>
              <a:rPr lang="en-US" b="1" dirty="0"/>
              <a:t>For each value of X, there are two values of Y. </a:t>
            </a:r>
          </a:p>
          <a:p>
            <a:pPr marL="342900" indent="-342900">
              <a:buAutoNum type="arabicPeriod"/>
            </a:pPr>
            <a:r>
              <a:rPr lang="en-US" b="1" dirty="0"/>
              <a:t>Actual (Real) and </a:t>
            </a:r>
          </a:p>
          <a:p>
            <a:pPr marL="342900" indent="-342900">
              <a:buAutoNum type="arabicPeriod"/>
            </a:pPr>
            <a:r>
              <a:rPr lang="en-US" b="1" dirty="0"/>
              <a:t>as computed by plotted line </a:t>
            </a:r>
          </a:p>
          <a:p>
            <a:pPr marL="342900" indent="-342900">
              <a:buAutoNum type="arabicPeriod"/>
            </a:pPr>
            <a:endParaRPr lang="en-US" b="1" dirty="0"/>
          </a:p>
          <a:p>
            <a:r>
              <a:rPr lang="en-US" b="1" dirty="0"/>
              <a:t>The average difference should be minimum for the line to be termed as best fitted line.</a:t>
            </a:r>
          </a:p>
        </p:txBody>
      </p:sp>
      <p:sp>
        <p:nvSpPr>
          <p:cNvPr id="2" name="TextBox 1">
            <a:extLst>
              <a:ext uri="{FF2B5EF4-FFF2-40B4-BE49-F238E27FC236}">
                <a16:creationId xmlns:a16="http://schemas.microsoft.com/office/drawing/2014/main" id="{DC339305-D543-4B61-9F40-B7DD9115CA1A}"/>
              </a:ext>
            </a:extLst>
          </p:cNvPr>
          <p:cNvSpPr txBox="1"/>
          <p:nvPr/>
        </p:nvSpPr>
        <p:spPr>
          <a:xfrm>
            <a:off x="2237174" y="6233104"/>
            <a:ext cx="6631620" cy="369332"/>
          </a:xfrm>
          <a:prstGeom prst="rect">
            <a:avLst/>
          </a:prstGeom>
          <a:noFill/>
        </p:spPr>
        <p:txBody>
          <a:bodyPr wrap="square" rtlCol="0">
            <a:spAutoFit/>
          </a:bodyPr>
          <a:lstStyle/>
          <a:p>
            <a:r>
              <a:rPr lang="en-US" b="1" dirty="0">
                <a:solidFill>
                  <a:srgbClr val="FF0000"/>
                </a:solidFill>
              </a:rPr>
              <a:t>Here, Ry is the real value of Y and </a:t>
            </a:r>
            <a:r>
              <a:rPr lang="en-US" b="1" dirty="0" err="1">
                <a:solidFill>
                  <a:srgbClr val="FF0000"/>
                </a:solidFill>
              </a:rPr>
              <a:t>Yh</a:t>
            </a:r>
            <a:r>
              <a:rPr lang="en-US" b="1" dirty="0">
                <a:solidFill>
                  <a:srgbClr val="FF0000"/>
                </a:solidFill>
              </a:rPr>
              <a:t> is the predicted value of Y</a:t>
            </a:r>
            <a:endParaRPr lang="en-IN" b="1" dirty="0">
              <a:solidFill>
                <a:srgbClr val="FF0000"/>
              </a:solidFill>
            </a:endParaRPr>
          </a:p>
        </p:txBody>
      </p:sp>
    </p:spTree>
    <p:extLst>
      <p:ext uri="{BB962C8B-B14F-4D97-AF65-F5344CB8AC3E}">
        <p14:creationId xmlns:p14="http://schemas.microsoft.com/office/powerpoint/2010/main" val="1100225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298580" y="-225943"/>
            <a:ext cx="9024257" cy="1569660"/>
          </a:xfrm>
          <a:prstGeom prst="rect">
            <a:avLst/>
          </a:prstGeom>
          <a:noFill/>
        </p:spPr>
        <p:txBody>
          <a:bodyPr wrap="square">
            <a:spAutoFit/>
          </a:bodyPr>
          <a:lstStyle/>
          <a:p>
            <a:br>
              <a:rPr lang="en-US" sz="3200" dirty="0"/>
            </a:br>
            <a:br>
              <a:rPr lang="en-US" sz="3200" b="0" i="0" dirty="0">
                <a:solidFill>
                  <a:srgbClr val="333333"/>
                </a:solidFill>
                <a:effectLst/>
                <a:latin typeface="inter-regular"/>
              </a:rPr>
            </a:br>
            <a:endParaRPr lang="en-US" sz="3200" dirty="0"/>
          </a:p>
        </p:txBody>
      </p:sp>
      <p:sp>
        <p:nvSpPr>
          <p:cNvPr id="6" name="TextBox 5">
            <a:extLst>
              <a:ext uri="{FF2B5EF4-FFF2-40B4-BE49-F238E27FC236}">
                <a16:creationId xmlns:a16="http://schemas.microsoft.com/office/drawing/2014/main" id="{41050790-A755-C2BC-03BE-738CFE734A2E}"/>
              </a:ext>
            </a:extLst>
          </p:cNvPr>
          <p:cNvSpPr txBox="1"/>
          <p:nvPr/>
        </p:nvSpPr>
        <p:spPr>
          <a:xfrm>
            <a:off x="494522" y="86343"/>
            <a:ext cx="8154955" cy="1754326"/>
          </a:xfrm>
          <a:prstGeom prst="rect">
            <a:avLst/>
          </a:prstGeom>
          <a:noFill/>
        </p:spPr>
        <p:txBody>
          <a:bodyPr wrap="square" rtlCol="0">
            <a:spAutoFit/>
          </a:bodyPr>
          <a:lstStyle/>
          <a:p>
            <a:r>
              <a:rPr lang="en-US" b="1" dirty="0"/>
              <a:t>For each value of X, there are two values of Y. </a:t>
            </a:r>
          </a:p>
          <a:p>
            <a:pPr marL="342900" indent="-342900">
              <a:buAutoNum type="arabicPeriod"/>
            </a:pPr>
            <a:r>
              <a:rPr lang="en-US" b="1" dirty="0"/>
              <a:t>Actual (Real) </a:t>
            </a:r>
            <a:r>
              <a:rPr lang="en-US" b="1" dirty="0" err="1"/>
              <a:t>yi</a:t>
            </a:r>
            <a:endParaRPr lang="en-US" b="1" dirty="0"/>
          </a:p>
          <a:p>
            <a:pPr marL="342900" indent="-342900">
              <a:buAutoNum type="arabicPeriod"/>
            </a:pPr>
            <a:r>
              <a:rPr lang="en-US" b="1" dirty="0"/>
              <a:t>as computed by plotted line </a:t>
            </a:r>
            <a:r>
              <a:rPr lang="en-US" b="1" dirty="0" err="1"/>
              <a:t>yi</a:t>
            </a:r>
            <a:r>
              <a:rPr lang="en-US" b="1" dirty="0"/>
              <a:t> hat</a:t>
            </a:r>
          </a:p>
          <a:p>
            <a:pPr marL="342900" indent="-342900">
              <a:buAutoNum type="arabicPeriod"/>
            </a:pPr>
            <a:endParaRPr lang="en-US" b="1" dirty="0"/>
          </a:p>
          <a:p>
            <a:r>
              <a:rPr lang="en-US" b="1" dirty="0"/>
              <a:t>The values of w0 and w1 will be such as to choose the best fit line because the values of w0 and w1 are such that the MSE (LOSS FUNCTION) is minimum.</a:t>
            </a:r>
          </a:p>
        </p:txBody>
      </p:sp>
      <p:pic>
        <p:nvPicPr>
          <p:cNvPr id="3" name="Picture 2">
            <a:extLst>
              <a:ext uri="{FF2B5EF4-FFF2-40B4-BE49-F238E27FC236}">
                <a16:creationId xmlns:a16="http://schemas.microsoft.com/office/drawing/2014/main" id="{B3AFFFEE-1B3D-70EB-CA10-87646D8C3DD2}"/>
              </a:ext>
            </a:extLst>
          </p:cNvPr>
          <p:cNvPicPr>
            <a:picLocks noChangeAspect="1"/>
          </p:cNvPicPr>
          <p:nvPr/>
        </p:nvPicPr>
        <p:blipFill>
          <a:blip r:embed="rId2"/>
          <a:stretch>
            <a:fillRect/>
          </a:stretch>
        </p:blipFill>
        <p:spPr>
          <a:xfrm>
            <a:off x="-1" y="2031676"/>
            <a:ext cx="9144000" cy="4275817"/>
          </a:xfrm>
          <a:prstGeom prst="rect">
            <a:avLst/>
          </a:prstGeom>
        </p:spPr>
      </p:pic>
    </p:spTree>
    <p:extLst>
      <p:ext uri="{BB962C8B-B14F-4D97-AF65-F5344CB8AC3E}">
        <p14:creationId xmlns:p14="http://schemas.microsoft.com/office/powerpoint/2010/main" val="3861825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298580" y="-225943"/>
            <a:ext cx="9024257" cy="1569660"/>
          </a:xfrm>
          <a:prstGeom prst="rect">
            <a:avLst/>
          </a:prstGeom>
          <a:noFill/>
        </p:spPr>
        <p:txBody>
          <a:bodyPr wrap="square">
            <a:spAutoFit/>
          </a:bodyPr>
          <a:lstStyle/>
          <a:p>
            <a:br>
              <a:rPr lang="en-US" sz="3200" dirty="0"/>
            </a:br>
            <a:br>
              <a:rPr lang="en-US" sz="3200" b="0" i="0" dirty="0">
                <a:solidFill>
                  <a:srgbClr val="333333"/>
                </a:solidFill>
                <a:effectLst/>
                <a:latin typeface="inter-regular"/>
              </a:rPr>
            </a:br>
            <a:endParaRPr lang="en-US" sz="3200" dirty="0"/>
          </a:p>
        </p:txBody>
      </p:sp>
      <p:sp>
        <p:nvSpPr>
          <p:cNvPr id="6" name="TextBox 5">
            <a:extLst>
              <a:ext uri="{FF2B5EF4-FFF2-40B4-BE49-F238E27FC236}">
                <a16:creationId xmlns:a16="http://schemas.microsoft.com/office/drawing/2014/main" id="{41050790-A755-C2BC-03BE-738CFE734A2E}"/>
              </a:ext>
            </a:extLst>
          </p:cNvPr>
          <p:cNvSpPr txBox="1"/>
          <p:nvPr/>
        </p:nvSpPr>
        <p:spPr>
          <a:xfrm>
            <a:off x="2080726" y="398629"/>
            <a:ext cx="8154955" cy="646331"/>
          </a:xfrm>
          <a:prstGeom prst="rect">
            <a:avLst/>
          </a:prstGeom>
          <a:noFill/>
        </p:spPr>
        <p:txBody>
          <a:bodyPr wrap="square" rtlCol="0">
            <a:spAutoFit/>
          </a:bodyPr>
          <a:lstStyle/>
          <a:p>
            <a:r>
              <a:rPr lang="en-US" b="1" dirty="0"/>
              <a:t>Random plot for w0=3 and w1=4</a:t>
            </a:r>
          </a:p>
          <a:p>
            <a:r>
              <a:rPr lang="en-US" b="1" dirty="0"/>
              <a:t>But this line is not best fit</a:t>
            </a:r>
          </a:p>
        </p:txBody>
      </p:sp>
      <p:pic>
        <p:nvPicPr>
          <p:cNvPr id="5" name="Picture 4">
            <a:extLst>
              <a:ext uri="{FF2B5EF4-FFF2-40B4-BE49-F238E27FC236}">
                <a16:creationId xmlns:a16="http://schemas.microsoft.com/office/drawing/2014/main" id="{32E00752-CC92-A8F0-D186-51E4F09709F0}"/>
              </a:ext>
            </a:extLst>
          </p:cNvPr>
          <p:cNvPicPr>
            <a:picLocks noChangeAspect="1"/>
          </p:cNvPicPr>
          <p:nvPr/>
        </p:nvPicPr>
        <p:blipFill>
          <a:blip r:embed="rId2"/>
          <a:stretch>
            <a:fillRect/>
          </a:stretch>
        </p:blipFill>
        <p:spPr>
          <a:xfrm>
            <a:off x="494522" y="1044960"/>
            <a:ext cx="7677150" cy="5276240"/>
          </a:xfrm>
          <a:prstGeom prst="rect">
            <a:avLst/>
          </a:prstGeom>
        </p:spPr>
      </p:pic>
    </p:spTree>
    <p:extLst>
      <p:ext uri="{BB962C8B-B14F-4D97-AF65-F5344CB8AC3E}">
        <p14:creationId xmlns:p14="http://schemas.microsoft.com/office/powerpoint/2010/main" val="3776344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298580" y="-225943"/>
            <a:ext cx="9024257" cy="1569660"/>
          </a:xfrm>
          <a:prstGeom prst="rect">
            <a:avLst/>
          </a:prstGeom>
          <a:noFill/>
        </p:spPr>
        <p:txBody>
          <a:bodyPr wrap="square">
            <a:spAutoFit/>
          </a:bodyPr>
          <a:lstStyle/>
          <a:p>
            <a:br>
              <a:rPr lang="en-US" sz="3200" dirty="0"/>
            </a:br>
            <a:br>
              <a:rPr lang="en-US" sz="3200" b="0" i="0" dirty="0">
                <a:solidFill>
                  <a:srgbClr val="333333"/>
                </a:solidFill>
                <a:effectLst/>
                <a:latin typeface="inter-regular"/>
              </a:rPr>
            </a:br>
            <a:endParaRPr lang="en-US" sz="3200" dirty="0"/>
          </a:p>
        </p:txBody>
      </p:sp>
      <p:sp>
        <p:nvSpPr>
          <p:cNvPr id="6" name="TextBox 5">
            <a:extLst>
              <a:ext uri="{FF2B5EF4-FFF2-40B4-BE49-F238E27FC236}">
                <a16:creationId xmlns:a16="http://schemas.microsoft.com/office/drawing/2014/main" id="{41050790-A755-C2BC-03BE-738CFE734A2E}"/>
              </a:ext>
            </a:extLst>
          </p:cNvPr>
          <p:cNvSpPr txBox="1"/>
          <p:nvPr/>
        </p:nvSpPr>
        <p:spPr>
          <a:xfrm>
            <a:off x="419877" y="209166"/>
            <a:ext cx="8154955" cy="923330"/>
          </a:xfrm>
          <a:prstGeom prst="rect">
            <a:avLst/>
          </a:prstGeom>
          <a:noFill/>
        </p:spPr>
        <p:txBody>
          <a:bodyPr wrap="square" rtlCol="0">
            <a:spAutoFit/>
          </a:bodyPr>
          <a:lstStyle/>
          <a:p>
            <a:r>
              <a:rPr lang="en-US" b="1" dirty="0"/>
              <a:t>We have calculated Loss Function (error) and next we have to minimize it by implementing error minimization process.</a:t>
            </a:r>
          </a:p>
          <a:p>
            <a:r>
              <a:rPr lang="en-US" b="1" dirty="0"/>
              <a:t>We have to actually tune w0 and w1 so that cost function may become minimum.</a:t>
            </a:r>
          </a:p>
        </p:txBody>
      </p:sp>
      <p:pic>
        <p:nvPicPr>
          <p:cNvPr id="8" name="Picture 7">
            <a:extLst>
              <a:ext uri="{FF2B5EF4-FFF2-40B4-BE49-F238E27FC236}">
                <a16:creationId xmlns:a16="http://schemas.microsoft.com/office/drawing/2014/main" id="{312A01C5-8467-9521-C069-08E1A1DB49C6}"/>
              </a:ext>
            </a:extLst>
          </p:cNvPr>
          <p:cNvPicPr>
            <a:picLocks noChangeAspect="1"/>
          </p:cNvPicPr>
          <p:nvPr/>
        </p:nvPicPr>
        <p:blipFill>
          <a:blip r:embed="rId2"/>
          <a:stretch>
            <a:fillRect/>
          </a:stretch>
        </p:blipFill>
        <p:spPr>
          <a:xfrm>
            <a:off x="0" y="1262339"/>
            <a:ext cx="9144000" cy="4333322"/>
          </a:xfrm>
          <a:prstGeom prst="rect">
            <a:avLst/>
          </a:prstGeom>
        </p:spPr>
      </p:pic>
      <p:sp>
        <p:nvSpPr>
          <p:cNvPr id="2" name="TextBox 1">
            <a:extLst>
              <a:ext uri="{FF2B5EF4-FFF2-40B4-BE49-F238E27FC236}">
                <a16:creationId xmlns:a16="http://schemas.microsoft.com/office/drawing/2014/main" id="{75329B38-AF8F-7E19-211B-A877B606FEBD}"/>
              </a:ext>
            </a:extLst>
          </p:cNvPr>
          <p:cNvSpPr txBox="1"/>
          <p:nvPr/>
        </p:nvSpPr>
        <p:spPr>
          <a:xfrm>
            <a:off x="1362269" y="5952931"/>
            <a:ext cx="4021494" cy="461665"/>
          </a:xfrm>
          <a:prstGeom prst="rect">
            <a:avLst/>
          </a:prstGeom>
          <a:noFill/>
        </p:spPr>
        <p:txBody>
          <a:bodyPr wrap="square" rtlCol="0">
            <a:spAutoFit/>
          </a:bodyPr>
          <a:lstStyle/>
          <a:p>
            <a:r>
              <a:rPr lang="en-US" sz="2400" b="1" dirty="0">
                <a:solidFill>
                  <a:srgbClr val="C00000"/>
                </a:solidFill>
              </a:rPr>
              <a:t>Error is 578 approx.</a:t>
            </a:r>
          </a:p>
        </p:txBody>
      </p:sp>
    </p:spTree>
    <p:extLst>
      <p:ext uri="{BB962C8B-B14F-4D97-AF65-F5344CB8AC3E}">
        <p14:creationId xmlns:p14="http://schemas.microsoft.com/office/powerpoint/2010/main" val="154785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298580" y="-234821"/>
            <a:ext cx="9024257" cy="1569660"/>
          </a:xfrm>
          <a:prstGeom prst="rect">
            <a:avLst/>
          </a:prstGeom>
          <a:noFill/>
        </p:spPr>
        <p:txBody>
          <a:bodyPr wrap="square">
            <a:spAutoFit/>
          </a:bodyPr>
          <a:lstStyle/>
          <a:p>
            <a:br>
              <a:rPr lang="en-US" sz="3200" dirty="0"/>
            </a:br>
            <a:br>
              <a:rPr lang="en-US" sz="3200" b="0" i="0" dirty="0">
                <a:solidFill>
                  <a:srgbClr val="333333"/>
                </a:solidFill>
                <a:effectLst/>
                <a:latin typeface="inter-regular"/>
              </a:rPr>
            </a:br>
            <a:endParaRPr lang="en-US" sz="3200" dirty="0"/>
          </a:p>
        </p:txBody>
      </p:sp>
      <p:sp>
        <p:nvSpPr>
          <p:cNvPr id="6" name="TextBox 5">
            <a:extLst>
              <a:ext uri="{FF2B5EF4-FFF2-40B4-BE49-F238E27FC236}">
                <a16:creationId xmlns:a16="http://schemas.microsoft.com/office/drawing/2014/main" id="{41050790-A755-C2BC-03BE-738CFE734A2E}"/>
              </a:ext>
            </a:extLst>
          </p:cNvPr>
          <p:cNvSpPr txBox="1"/>
          <p:nvPr/>
        </p:nvSpPr>
        <p:spPr>
          <a:xfrm>
            <a:off x="419877" y="209166"/>
            <a:ext cx="8154955" cy="646331"/>
          </a:xfrm>
          <a:prstGeom prst="rect">
            <a:avLst/>
          </a:prstGeom>
          <a:noFill/>
        </p:spPr>
        <p:txBody>
          <a:bodyPr wrap="square" rtlCol="0">
            <a:spAutoFit/>
          </a:bodyPr>
          <a:lstStyle/>
          <a:p>
            <a:r>
              <a:rPr lang="en-US" b="1" dirty="0"/>
              <a:t>We have to calculate gradient values which are actually the difference between real and calculated values of Y</a:t>
            </a:r>
          </a:p>
        </p:txBody>
      </p:sp>
      <p:pic>
        <p:nvPicPr>
          <p:cNvPr id="3" name="Picture 2">
            <a:extLst>
              <a:ext uri="{FF2B5EF4-FFF2-40B4-BE49-F238E27FC236}">
                <a16:creationId xmlns:a16="http://schemas.microsoft.com/office/drawing/2014/main" id="{721707C2-2E61-14AB-7BF1-14DA179C8A9C}"/>
              </a:ext>
            </a:extLst>
          </p:cNvPr>
          <p:cNvPicPr>
            <a:picLocks noChangeAspect="1"/>
          </p:cNvPicPr>
          <p:nvPr/>
        </p:nvPicPr>
        <p:blipFill>
          <a:blip r:embed="rId2"/>
          <a:stretch>
            <a:fillRect/>
          </a:stretch>
        </p:blipFill>
        <p:spPr>
          <a:xfrm>
            <a:off x="419877" y="1049993"/>
            <a:ext cx="5139418" cy="5304445"/>
          </a:xfrm>
          <a:prstGeom prst="rect">
            <a:avLst/>
          </a:prstGeom>
        </p:spPr>
      </p:pic>
      <p:sp>
        <p:nvSpPr>
          <p:cNvPr id="5" name="TextBox 4">
            <a:extLst>
              <a:ext uri="{FF2B5EF4-FFF2-40B4-BE49-F238E27FC236}">
                <a16:creationId xmlns:a16="http://schemas.microsoft.com/office/drawing/2014/main" id="{FC333FAE-F69E-DEE1-7E44-992F4792D6F0}"/>
              </a:ext>
            </a:extLst>
          </p:cNvPr>
          <p:cNvSpPr txBox="1"/>
          <p:nvPr/>
        </p:nvSpPr>
        <p:spPr>
          <a:xfrm>
            <a:off x="5878286" y="2687216"/>
            <a:ext cx="2845837" cy="369332"/>
          </a:xfrm>
          <a:prstGeom prst="rect">
            <a:avLst/>
          </a:prstGeom>
          <a:noFill/>
        </p:spPr>
        <p:txBody>
          <a:bodyPr wrap="square" rtlCol="0">
            <a:spAutoFit/>
          </a:bodyPr>
          <a:lstStyle/>
          <a:p>
            <a:r>
              <a:rPr lang="en-US" dirty="0"/>
              <a:t>Because </a:t>
            </a:r>
            <a:r>
              <a:rPr lang="en-US" dirty="0" err="1"/>
              <a:t>Yh</a:t>
            </a:r>
            <a:r>
              <a:rPr lang="en-US" dirty="0"/>
              <a:t> = w1 x + w0</a:t>
            </a:r>
          </a:p>
        </p:txBody>
      </p:sp>
      <p:sp>
        <p:nvSpPr>
          <p:cNvPr id="7" name="TextBox 6">
            <a:extLst>
              <a:ext uri="{FF2B5EF4-FFF2-40B4-BE49-F238E27FC236}">
                <a16:creationId xmlns:a16="http://schemas.microsoft.com/office/drawing/2014/main" id="{EC35E077-6716-EB1F-21FB-3AD84B1B4FC0}"/>
              </a:ext>
            </a:extLst>
          </p:cNvPr>
          <p:cNvSpPr txBox="1"/>
          <p:nvPr/>
        </p:nvSpPr>
        <p:spPr>
          <a:xfrm>
            <a:off x="5784980" y="4124131"/>
            <a:ext cx="2939143" cy="923330"/>
          </a:xfrm>
          <a:prstGeom prst="rect">
            <a:avLst/>
          </a:prstGeom>
          <a:noFill/>
        </p:spPr>
        <p:txBody>
          <a:bodyPr wrap="square" rtlCol="0">
            <a:spAutoFit/>
          </a:bodyPr>
          <a:lstStyle/>
          <a:p>
            <a:r>
              <a:rPr lang="en-US" dirty="0"/>
              <a:t>Why we are calculating these things for tuning w0 and w1??</a:t>
            </a:r>
          </a:p>
        </p:txBody>
      </p:sp>
    </p:spTree>
    <p:extLst>
      <p:ext uri="{BB962C8B-B14F-4D97-AF65-F5344CB8AC3E}">
        <p14:creationId xmlns:p14="http://schemas.microsoft.com/office/powerpoint/2010/main" val="4088094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298580" y="-225943"/>
            <a:ext cx="9024257" cy="1569660"/>
          </a:xfrm>
          <a:prstGeom prst="rect">
            <a:avLst/>
          </a:prstGeom>
          <a:noFill/>
        </p:spPr>
        <p:txBody>
          <a:bodyPr wrap="square">
            <a:spAutoFit/>
          </a:bodyPr>
          <a:lstStyle/>
          <a:p>
            <a:br>
              <a:rPr lang="en-US" sz="3200" dirty="0"/>
            </a:br>
            <a:br>
              <a:rPr lang="en-US" sz="3200" b="0" i="0" dirty="0">
                <a:solidFill>
                  <a:srgbClr val="333333"/>
                </a:solidFill>
                <a:effectLst/>
                <a:latin typeface="inter-regular"/>
              </a:rPr>
            </a:br>
            <a:endParaRPr lang="en-US" sz="3200" dirty="0"/>
          </a:p>
        </p:txBody>
      </p:sp>
      <p:sp>
        <p:nvSpPr>
          <p:cNvPr id="6" name="TextBox 5">
            <a:extLst>
              <a:ext uri="{FF2B5EF4-FFF2-40B4-BE49-F238E27FC236}">
                <a16:creationId xmlns:a16="http://schemas.microsoft.com/office/drawing/2014/main" id="{41050790-A755-C2BC-03BE-738CFE734A2E}"/>
              </a:ext>
            </a:extLst>
          </p:cNvPr>
          <p:cNvSpPr txBox="1"/>
          <p:nvPr/>
        </p:nvSpPr>
        <p:spPr>
          <a:xfrm>
            <a:off x="298580" y="79510"/>
            <a:ext cx="8154955" cy="646331"/>
          </a:xfrm>
          <a:prstGeom prst="rect">
            <a:avLst/>
          </a:prstGeom>
          <a:noFill/>
        </p:spPr>
        <p:txBody>
          <a:bodyPr wrap="square" rtlCol="0">
            <a:spAutoFit/>
          </a:bodyPr>
          <a:lstStyle/>
          <a:p>
            <a:r>
              <a:rPr lang="en-US" b="1" dirty="0"/>
              <a:t>We have to calculate gradient values which are actually the difference between real and calculated values</a:t>
            </a:r>
          </a:p>
        </p:txBody>
      </p:sp>
      <p:sp>
        <p:nvSpPr>
          <p:cNvPr id="7" name="TextBox 6">
            <a:extLst>
              <a:ext uri="{FF2B5EF4-FFF2-40B4-BE49-F238E27FC236}">
                <a16:creationId xmlns:a16="http://schemas.microsoft.com/office/drawing/2014/main" id="{EC35E077-6716-EB1F-21FB-3AD84B1B4FC0}"/>
              </a:ext>
            </a:extLst>
          </p:cNvPr>
          <p:cNvSpPr txBox="1"/>
          <p:nvPr/>
        </p:nvSpPr>
        <p:spPr>
          <a:xfrm>
            <a:off x="177280" y="763163"/>
            <a:ext cx="8966720" cy="2031325"/>
          </a:xfrm>
          <a:prstGeom prst="rect">
            <a:avLst/>
          </a:prstGeom>
          <a:noFill/>
        </p:spPr>
        <p:txBody>
          <a:bodyPr wrap="square" rtlCol="0">
            <a:spAutoFit/>
          </a:bodyPr>
          <a:lstStyle/>
          <a:p>
            <a:r>
              <a:rPr lang="en-US" b="1" dirty="0">
                <a:solidFill>
                  <a:srgbClr val="FF0000"/>
                </a:solidFill>
              </a:rPr>
              <a:t>Error 578.716 calculated here changes with w values because </a:t>
            </a:r>
          </a:p>
          <a:p>
            <a:r>
              <a:rPr lang="en-US" b="1" dirty="0">
                <a:solidFill>
                  <a:srgbClr val="FF0000"/>
                </a:solidFill>
              </a:rPr>
              <a:t>Y is constant but </a:t>
            </a:r>
            <a:r>
              <a:rPr lang="en-US" b="1" dirty="0" err="1">
                <a:solidFill>
                  <a:srgbClr val="FF0000"/>
                </a:solidFill>
              </a:rPr>
              <a:t>yh</a:t>
            </a:r>
            <a:r>
              <a:rPr lang="en-US" b="1" dirty="0">
                <a:solidFill>
                  <a:srgbClr val="FF0000"/>
                </a:solidFill>
              </a:rPr>
              <a:t> depends on w0 and w1 as we know, </a:t>
            </a:r>
            <a:r>
              <a:rPr lang="en-US" b="1" dirty="0" err="1">
                <a:solidFill>
                  <a:srgbClr val="FF0000"/>
                </a:solidFill>
              </a:rPr>
              <a:t>Yh</a:t>
            </a:r>
            <a:r>
              <a:rPr lang="en-US" b="1" dirty="0">
                <a:solidFill>
                  <a:srgbClr val="FF0000"/>
                </a:solidFill>
              </a:rPr>
              <a:t> = w1 x + w0</a:t>
            </a:r>
          </a:p>
          <a:p>
            <a:endParaRPr lang="en-US" b="1" dirty="0"/>
          </a:p>
          <a:p>
            <a:r>
              <a:rPr lang="en-US" b="1" dirty="0"/>
              <a:t>Error curve can be of any shape but we have to find the values of coefficient w such that error value is minimum.</a:t>
            </a:r>
          </a:p>
          <a:p>
            <a:endParaRPr lang="en-US" dirty="0"/>
          </a:p>
          <a:p>
            <a:endParaRPr lang="en-US" dirty="0"/>
          </a:p>
        </p:txBody>
      </p:sp>
      <p:pic>
        <p:nvPicPr>
          <p:cNvPr id="8" name="Picture 7">
            <a:extLst>
              <a:ext uri="{FF2B5EF4-FFF2-40B4-BE49-F238E27FC236}">
                <a16:creationId xmlns:a16="http://schemas.microsoft.com/office/drawing/2014/main" id="{B0F3874B-6C19-7C69-B9FC-C5B0C877AB03}"/>
              </a:ext>
            </a:extLst>
          </p:cNvPr>
          <p:cNvPicPr>
            <a:picLocks noChangeAspect="1"/>
          </p:cNvPicPr>
          <p:nvPr/>
        </p:nvPicPr>
        <p:blipFill>
          <a:blip r:embed="rId2"/>
          <a:stretch>
            <a:fillRect/>
          </a:stretch>
        </p:blipFill>
        <p:spPr>
          <a:xfrm>
            <a:off x="419878" y="2228572"/>
            <a:ext cx="8033657" cy="4480139"/>
          </a:xfrm>
          <a:prstGeom prst="rect">
            <a:avLst/>
          </a:prstGeom>
        </p:spPr>
      </p:pic>
    </p:spTree>
    <p:extLst>
      <p:ext uri="{BB962C8B-B14F-4D97-AF65-F5344CB8AC3E}">
        <p14:creationId xmlns:p14="http://schemas.microsoft.com/office/powerpoint/2010/main" val="500923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9D52F8D-17B0-DBC3-7413-4D715569DD9F}"/>
              </a:ext>
            </a:extLst>
          </p:cNvPr>
          <p:cNvPicPr>
            <a:picLocks noGrp="1" noChangeAspect="1"/>
          </p:cNvPicPr>
          <p:nvPr>
            <p:ph idx="1"/>
          </p:nvPr>
        </p:nvPicPr>
        <p:blipFill>
          <a:blip r:embed="rId2"/>
          <a:stretch>
            <a:fillRect/>
          </a:stretch>
        </p:blipFill>
        <p:spPr>
          <a:xfrm>
            <a:off x="1" y="815969"/>
            <a:ext cx="8976048" cy="3578750"/>
          </a:xfrm>
        </p:spPr>
      </p:pic>
    </p:spTree>
    <p:extLst>
      <p:ext uri="{BB962C8B-B14F-4D97-AF65-F5344CB8AC3E}">
        <p14:creationId xmlns:p14="http://schemas.microsoft.com/office/powerpoint/2010/main" val="228028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35E077-6716-EB1F-21FB-3AD84B1B4FC0}"/>
              </a:ext>
            </a:extLst>
          </p:cNvPr>
          <p:cNvSpPr txBox="1"/>
          <p:nvPr/>
        </p:nvSpPr>
        <p:spPr>
          <a:xfrm>
            <a:off x="2179964" y="0"/>
            <a:ext cx="3452328" cy="646331"/>
          </a:xfrm>
          <a:prstGeom prst="rect">
            <a:avLst/>
          </a:prstGeom>
          <a:noFill/>
        </p:spPr>
        <p:txBody>
          <a:bodyPr wrap="square" rtlCol="0">
            <a:spAutoFit/>
          </a:bodyPr>
          <a:lstStyle/>
          <a:p>
            <a:endParaRPr lang="en-US" dirty="0"/>
          </a:p>
          <a:p>
            <a:r>
              <a:rPr lang="en-US" dirty="0"/>
              <a:t>Positive and Negative slopes</a:t>
            </a:r>
          </a:p>
        </p:txBody>
      </p:sp>
      <p:pic>
        <p:nvPicPr>
          <p:cNvPr id="3" name="Picture 2">
            <a:extLst>
              <a:ext uri="{FF2B5EF4-FFF2-40B4-BE49-F238E27FC236}">
                <a16:creationId xmlns:a16="http://schemas.microsoft.com/office/drawing/2014/main" id="{AD19DBB5-7ACD-5315-821D-DB07BCA38A2E}"/>
              </a:ext>
            </a:extLst>
          </p:cNvPr>
          <p:cNvPicPr>
            <a:picLocks noChangeAspect="1"/>
          </p:cNvPicPr>
          <p:nvPr/>
        </p:nvPicPr>
        <p:blipFill>
          <a:blip r:embed="rId2"/>
          <a:stretch>
            <a:fillRect/>
          </a:stretch>
        </p:blipFill>
        <p:spPr>
          <a:xfrm>
            <a:off x="127661" y="72406"/>
            <a:ext cx="1953066" cy="1427241"/>
          </a:xfrm>
          <a:prstGeom prst="rect">
            <a:avLst/>
          </a:prstGeom>
        </p:spPr>
      </p:pic>
      <p:pic>
        <p:nvPicPr>
          <p:cNvPr id="9" name="Picture 8">
            <a:extLst>
              <a:ext uri="{FF2B5EF4-FFF2-40B4-BE49-F238E27FC236}">
                <a16:creationId xmlns:a16="http://schemas.microsoft.com/office/drawing/2014/main" id="{7C2350CA-8219-0F4A-2F89-7988AED1DC05}"/>
              </a:ext>
            </a:extLst>
          </p:cNvPr>
          <p:cNvPicPr>
            <a:picLocks noChangeAspect="1"/>
          </p:cNvPicPr>
          <p:nvPr/>
        </p:nvPicPr>
        <p:blipFill>
          <a:blip r:embed="rId3"/>
          <a:stretch>
            <a:fillRect/>
          </a:stretch>
        </p:blipFill>
        <p:spPr>
          <a:xfrm>
            <a:off x="2291928" y="993984"/>
            <a:ext cx="6338888" cy="4402213"/>
          </a:xfrm>
          <a:prstGeom prst="rect">
            <a:avLst/>
          </a:prstGeom>
        </p:spPr>
      </p:pic>
    </p:spTree>
    <p:extLst>
      <p:ext uri="{BB962C8B-B14F-4D97-AF65-F5344CB8AC3E}">
        <p14:creationId xmlns:p14="http://schemas.microsoft.com/office/powerpoint/2010/main" val="2583524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79BD5F-C55F-7707-00BF-2EEFF9B0EF78}"/>
              </a:ext>
            </a:extLst>
          </p:cNvPr>
          <p:cNvPicPr>
            <a:picLocks noChangeAspect="1"/>
          </p:cNvPicPr>
          <p:nvPr/>
        </p:nvPicPr>
        <p:blipFill>
          <a:blip r:embed="rId2"/>
          <a:stretch>
            <a:fillRect/>
          </a:stretch>
        </p:blipFill>
        <p:spPr>
          <a:xfrm>
            <a:off x="538162" y="369332"/>
            <a:ext cx="8067675" cy="5438775"/>
          </a:xfrm>
          <a:prstGeom prst="rect">
            <a:avLst/>
          </a:prstGeom>
        </p:spPr>
      </p:pic>
    </p:spTree>
    <p:extLst>
      <p:ext uri="{BB962C8B-B14F-4D97-AF65-F5344CB8AC3E}">
        <p14:creationId xmlns:p14="http://schemas.microsoft.com/office/powerpoint/2010/main" val="3614407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DB63B-3130-0A73-90BD-7AA3278AE904}"/>
              </a:ext>
            </a:extLst>
          </p:cNvPr>
          <p:cNvPicPr>
            <a:picLocks noChangeAspect="1"/>
          </p:cNvPicPr>
          <p:nvPr/>
        </p:nvPicPr>
        <p:blipFill>
          <a:blip r:embed="rId2"/>
          <a:stretch>
            <a:fillRect/>
          </a:stretch>
        </p:blipFill>
        <p:spPr>
          <a:xfrm>
            <a:off x="433387" y="647700"/>
            <a:ext cx="8277225" cy="5562600"/>
          </a:xfrm>
          <a:prstGeom prst="rect">
            <a:avLst/>
          </a:prstGeom>
        </p:spPr>
      </p:pic>
    </p:spTree>
    <p:extLst>
      <p:ext uri="{BB962C8B-B14F-4D97-AF65-F5344CB8AC3E}">
        <p14:creationId xmlns:p14="http://schemas.microsoft.com/office/powerpoint/2010/main" val="577491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8D27AE-C28E-1DD2-B566-B4392E02C3FB}"/>
              </a:ext>
            </a:extLst>
          </p:cNvPr>
          <p:cNvPicPr>
            <a:picLocks noChangeAspect="1"/>
          </p:cNvPicPr>
          <p:nvPr/>
        </p:nvPicPr>
        <p:blipFill>
          <a:blip r:embed="rId2"/>
          <a:stretch>
            <a:fillRect/>
          </a:stretch>
        </p:blipFill>
        <p:spPr>
          <a:xfrm>
            <a:off x="434748" y="1175657"/>
            <a:ext cx="8143875" cy="5505450"/>
          </a:xfrm>
          <a:prstGeom prst="rect">
            <a:avLst/>
          </a:prstGeom>
        </p:spPr>
      </p:pic>
      <p:sp>
        <p:nvSpPr>
          <p:cNvPr id="7" name="TextBox 6">
            <a:extLst>
              <a:ext uri="{FF2B5EF4-FFF2-40B4-BE49-F238E27FC236}">
                <a16:creationId xmlns:a16="http://schemas.microsoft.com/office/drawing/2014/main" id="{1F7A7071-A2A6-8912-F276-B95BD11778D8}"/>
              </a:ext>
            </a:extLst>
          </p:cNvPr>
          <p:cNvSpPr txBox="1"/>
          <p:nvPr/>
        </p:nvSpPr>
        <p:spPr>
          <a:xfrm>
            <a:off x="434748" y="307910"/>
            <a:ext cx="8143875" cy="646331"/>
          </a:xfrm>
          <a:prstGeom prst="rect">
            <a:avLst/>
          </a:prstGeom>
          <a:noFill/>
        </p:spPr>
        <p:txBody>
          <a:bodyPr wrap="square" rtlCol="0">
            <a:spAutoFit/>
          </a:bodyPr>
          <a:lstStyle/>
          <a:p>
            <a:r>
              <a:rPr lang="en-US" b="1" dirty="0"/>
              <a:t>After some time we will reach at a stage where there is no change in w because slope is zero. Zero slope means no change in w.</a:t>
            </a:r>
          </a:p>
        </p:txBody>
      </p:sp>
    </p:spTree>
    <p:extLst>
      <p:ext uri="{BB962C8B-B14F-4D97-AF65-F5344CB8AC3E}">
        <p14:creationId xmlns:p14="http://schemas.microsoft.com/office/powerpoint/2010/main" val="1133480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7A7071-A2A6-8912-F276-B95BD11778D8}"/>
              </a:ext>
            </a:extLst>
          </p:cNvPr>
          <p:cNvSpPr txBox="1"/>
          <p:nvPr/>
        </p:nvSpPr>
        <p:spPr>
          <a:xfrm>
            <a:off x="500062" y="0"/>
            <a:ext cx="8143875" cy="1200329"/>
          </a:xfrm>
          <a:prstGeom prst="rect">
            <a:avLst/>
          </a:prstGeom>
          <a:noFill/>
        </p:spPr>
        <p:txBody>
          <a:bodyPr wrap="square" rtlCol="0">
            <a:spAutoFit/>
          </a:bodyPr>
          <a:lstStyle/>
          <a:p>
            <a:r>
              <a:rPr lang="en-US" b="1" dirty="0">
                <a:solidFill>
                  <a:srgbClr val="FF0000"/>
                </a:solidFill>
              </a:rPr>
              <a:t>Even if we start with higher initial values of w, after some time we will reach at a stage where there is no change in w because slope is zero. Zero slope means no change in w.</a:t>
            </a:r>
          </a:p>
          <a:p>
            <a:r>
              <a:rPr lang="en-US" b="1" dirty="0">
                <a:solidFill>
                  <a:srgbClr val="00B050"/>
                </a:solidFill>
              </a:rPr>
              <a:t>Gradient is continuously descending on the curve.</a:t>
            </a:r>
          </a:p>
        </p:txBody>
      </p:sp>
      <p:pic>
        <p:nvPicPr>
          <p:cNvPr id="5" name="Picture 4">
            <a:extLst>
              <a:ext uri="{FF2B5EF4-FFF2-40B4-BE49-F238E27FC236}">
                <a16:creationId xmlns:a16="http://schemas.microsoft.com/office/drawing/2014/main" id="{71B14344-8F08-C549-E9B1-FD91E32B8259}"/>
              </a:ext>
            </a:extLst>
          </p:cNvPr>
          <p:cNvPicPr>
            <a:picLocks noChangeAspect="1"/>
          </p:cNvPicPr>
          <p:nvPr/>
        </p:nvPicPr>
        <p:blipFill>
          <a:blip r:embed="rId2"/>
          <a:stretch>
            <a:fillRect/>
          </a:stretch>
        </p:blipFill>
        <p:spPr>
          <a:xfrm>
            <a:off x="909539" y="1313047"/>
            <a:ext cx="7180102" cy="5302357"/>
          </a:xfrm>
          <a:prstGeom prst="rect">
            <a:avLst/>
          </a:prstGeom>
        </p:spPr>
      </p:pic>
    </p:spTree>
    <p:extLst>
      <p:ext uri="{BB962C8B-B14F-4D97-AF65-F5344CB8AC3E}">
        <p14:creationId xmlns:p14="http://schemas.microsoft.com/office/powerpoint/2010/main" val="369898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3CD9-647F-D65F-E363-46D5DBDFC0E9}"/>
              </a:ext>
            </a:extLst>
          </p:cNvPr>
          <p:cNvSpPr>
            <a:spLocks noGrp="1"/>
          </p:cNvSpPr>
          <p:nvPr>
            <p:ph type="title"/>
          </p:nvPr>
        </p:nvSpPr>
        <p:spPr>
          <a:xfrm>
            <a:off x="628650" y="1"/>
            <a:ext cx="7886700" cy="434340"/>
          </a:xfrm>
        </p:spPr>
        <p:txBody>
          <a:bodyPr>
            <a:normAutofit/>
          </a:bodyPr>
          <a:lstStyle/>
          <a:p>
            <a:r>
              <a:rPr lang="en-US" sz="2400" b="1" dirty="0"/>
              <a:t>Some sample curves to demonstrate error curve /surface</a:t>
            </a:r>
          </a:p>
        </p:txBody>
      </p:sp>
      <p:pic>
        <p:nvPicPr>
          <p:cNvPr id="5" name="Content Placeholder 4">
            <a:extLst>
              <a:ext uri="{FF2B5EF4-FFF2-40B4-BE49-F238E27FC236}">
                <a16:creationId xmlns:a16="http://schemas.microsoft.com/office/drawing/2014/main" id="{BFBC85D7-8192-896B-8203-5D7884B3A2C5}"/>
              </a:ext>
            </a:extLst>
          </p:cNvPr>
          <p:cNvPicPr>
            <a:picLocks noGrp="1" noChangeAspect="1"/>
          </p:cNvPicPr>
          <p:nvPr>
            <p:ph idx="1"/>
          </p:nvPr>
        </p:nvPicPr>
        <p:blipFill>
          <a:blip r:embed="rId2"/>
          <a:stretch>
            <a:fillRect/>
          </a:stretch>
        </p:blipFill>
        <p:spPr>
          <a:xfrm>
            <a:off x="276808" y="434341"/>
            <a:ext cx="8313576" cy="5586876"/>
          </a:xfrm>
        </p:spPr>
      </p:pic>
    </p:spTree>
    <p:extLst>
      <p:ext uri="{BB962C8B-B14F-4D97-AF65-F5344CB8AC3E}">
        <p14:creationId xmlns:p14="http://schemas.microsoft.com/office/powerpoint/2010/main" val="3344134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131EDF-9D4A-D74B-03DB-E9C4283B66ED}"/>
              </a:ext>
            </a:extLst>
          </p:cNvPr>
          <p:cNvPicPr>
            <a:picLocks noChangeAspect="1"/>
          </p:cNvPicPr>
          <p:nvPr/>
        </p:nvPicPr>
        <p:blipFill>
          <a:blip r:embed="rId2"/>
          <a:stretch>
            <a:fillRect/>
          </a:stretch>
        </p:blipFill>
        <p:spPr>
          <a:xfrm>
            <a:off x="2786742" y="132749"/>
            <a:ext cx="5704115" cy="5444837"/>
          </a:xfrm>
          <a:prstGeom prst="rect">
            <a:avLst/>
          </a:prstGeom>
        </p:spPr>
      </p:pic>
      <p:sp>
        <p:nvSpPr>
          <p:cNvPr id="4" name="TextBox 3">
            <a:extLst>
              <a:ext uri="{FF2B5EF4-FFF2-40B4-BE49-F238E27FC236}">
                <a16:creationId xmlns:a16="http://schemas.microsoft.com/office/drawing/2014/main" id="{922F5155-78AA-9221-740D-4599ABC46658}"/>
              </a:ext>
            </a:extLst>
          </p:cNvPr>
          <p:cNvSpPr txBox="1"/>
          <p:nvPr/>
        </p:nvSpPr>
        <p:spPr>
          <a:xfrm>
            <a:off x="177282" y="5577586"/>
            <a:ext cx="8388220" cy="1138773"/>
          </a:xfrm>
          <a:prstGeom prst="rect">
            <a:avLst/>
          </a:prstGeom>
          <a:noFill/>
        </p:spPr>
        <p:txBody>
          <a:bodyPr wrap="square" rtlCol="0">
            <a:spAutoFit/>
          </a:bodyPr>
          <a:lstStyle/>
          <a:p>
            <a:r>
              <a:rPr lang="en-US" sz="2400" b="1" dirty="0">
                <a:solidFill>
                  <a:srgbClr val="C00000"/>
                </a:solidFill>
              </a:rPr>
              <a:t>Error is very large (earlier error was 578)</a:t>
            </a:r>
            <a:r>
              <a:rPr lang="en-US" sz="2000" b="1" dirty="0"/>
              <a:t>. So, next, we will try to regularize the weights by adding some regularization parameters – called </a:t>
            </a:r>
            <a:r>
              <a:rPr lang="en-US" sz="2400" b="1" dirty="0">
                <a:solidFill>
                  <a:srgbClr val="C00000"/>
                </a:solidFill>
              </a:rPr>
              <a:t>Learning Rate</a:t>
            </a:r>
            <a:endParaRPr lang="en-US" sz="2000" b="1" dirty="0">
              <a:solidFill>
                <a:srgbClr val="C00000"/>
              </a:solidFill>
            </a:endParaRPr>
          </a:p>
        </p:txBody>
      </p:sp>
      <p:sp>
        <p:nvSpPr>
          <p:cNvPr id="8" name="TextBox 7">
            <a:extLst>
              <a:ext uri="{FF2B5EF4-FFF2-40B4-BE49-F238E27FC236}">
                <a16:creationId xmlns:a16="http://schemas.microsoft.com/office/drawing/2014/main" id="{B72C11E3-46B8-AD38-1382-741C62D48082}"/>
              </a:ext>
            </a:extLst>
          </p:cNvPr>
          <p:cNvSpPr txBox="1"/>
          <p:nvPr/>
        </p:nvSpPr>
        <p:spPr>
          <a:xfrm>
            <a:off x="177282" y="2855167"/>
            <a:ext cx="2528596" cy="1200329"/>
          </a:xfrm>
          <a:prstGeom prst="rect">
            <a:avLst/>
          </a:prstGeom>
          <a:noFill/>
        </p:spPr>
        <p:txBody>
          <a:bodyPr wrap="square" rtlCol="0">
            <a:spAutoFit/>
          </a:bodyPr>
          <a:lstStyle/>
          <a:p>
            <a:r>
              <a:rPr lang="en-US" b="1" dirty="0"/>
              <a:t>Here, we are calculating the error after weight update after calculating error gradient.</a:t>
            </a:r>
          </a:p>
        </p:txBody>
      </p:sp>
    </p:spTree>
    <p:extLst>
      <p:ext uri="{BB962C8B-B14F-4D97-AF65-F5344CB8AC3E}">
        <p14:creationId xmlns:p14="http://schemas.microsoft.com/office/powerpoint/2010/main" val="211847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3CD9-647F-D65F-E363-46D5DBDFC0E9}"/>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ED9665D0-9100-34C2-6CCE-4F1D14EDE424}"/>
              </a:ext>
            </a:extLst>
          </p:cNvPr>
          <p:cNvPicPr>
            <a:picLocks noGrp="1" noChangeAspect="1"/>
          </p:cNvPicPr>
          <p:nvPr>
            <p:ph idx="1"/>
          </p:nvPr>
        </p:nvPicPr>
        <p:blipFill>
          <a:blip r:embed="rId2"/>
          <a:stretch>
            <a:fillRect/>
          </a:stretch>
        </p:blipFill>
        <p:spPr>
          <a:xfrm>
            <a:off x="451369" y="365126"/>
            <a:ext cx="7886700" cy="4192624"/>
          </a:xfrm>
        </p:spPr>
      </p:pic>
      <p:sp>
        <p:nvSpPr>
          <p:cNvPr id="8" name="TextBox 7">
            <a:extLst>
              <a:ext uri="{FF2B5EF4-FFF2-40B4-BE49-F238E27FC236}">
                <a16:creationId xmlns:a16="http://schemas.microsoft.com/office/drawing/2014/main" id="{38054267-8648-0D5C-688D-2079FD0FFF93}"/>
              </a:ext>
            </a:extLst>
          </p:cNvPr>
          <p:cNvSpPr txBox="1"/>
          <p:nvPr/>
        </p:nvSpPr>
        <p:spPr>
          <a:xfrm>
            <a:off x="783771" y="4833258"/>
            <a:ext cx="8145625" cy="707886"/>
          </a:xfrm>
          <a:prstGeom prst="rect">
            <a:avLst/>
          </a:prstGeom>
          <a:noFill/>
        </p:spPr>
        <p:txBody>
          <a:bodyPr wrap="square" rtlCol="0">
            <a:spAutoFit/>
          </a:bodyPr>
          <a:lstStyle/>
          <a:p>
            <a:r>
              <a:rPr lang="en-US" sz="2000" b="1" dirty="0"/>
              <a:t>If we want to optimize the error, we have to take </a:t>
            </a:r>
            <a:r>
              <a:rPr lang="en-US" sz="2000" b="1" dirty="0">
                <a:solidFill>
                  <a:srgbClr val="C00000"/>
                </a:solidFill>
              </a:rPr>
              <a:t>small </a:t>
            </a:r>
            <a:r>
              <a:rPr lang="en-US" sz="2000" b="1" dirty="0"/>
              <a:t>steps. </a:t>
            </a:r>
          </a:p>
          <a:p>
            <a:r>
              <a:rPr lang="en-US" sz="2000" b="1" dirty="0">
                <a:solidFill>
                  <a:srgbClr val="FF0000"/>
                </a:solidFill>
              </a:rPr>
              <a:t>Question:- </a:t>
            </a:r>
            <a:r>
              <a:rPr lang="en-US" sz="2000" b="1" dirty="0">
                <a:solidFill>
                  <a:srgbClr val="00B0F0"/>
                </a:solidFill>
              </a:rPr>
              <a:t>Who can control the step size?? </a:t>
            </a:r>
          </a:p>
        </p:txBody>
      </p:sp>
    </p:spTree>
    <p:extLst>
      <p:ext uri="{BB962C8B-B14F-4D97-AF65-F5344CB8AC3E}">
        <p14:creationId xmlns:p14="http://schemas.microsoft.com/office/powerpoint/2010/main" val="248223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3CD9-647F-D65F-E363-46D5DBDFC0E9}"/>
              </a:ext>
            </a:extLst>
          </p:cNvPr>
          <p:cNvSpPr>
            <a:spLocks noGrp="1"/>
          </p:cNvSpPr>
          <p:nvPr>
            <p:ph type="title"/>
          </p:nvPr>
        </p:nvSpPr>
        <p:spPr/>
        <p:txBody>
          <a:bodyPr/>
          <a:lstStyle/>
          <a:p>
            <a:endParaRPr lang="en-US"/>
          </a:p>
        </p:txBody>
      </p:sp>
      <p:sp>
        <p:nvSpPr>
          <p:cNvPr id="8" name="TextBox 7">
            <a:extLst>
              <a:ext uri="{FF2B5EF4-FFF2-40B4-BE49-F238E27FC236}">
                <a16:creationId xmlns:a16="http://schemas.microsoft.com/office/drawing/2014/main" id="{38054267-8648-0D5C-688D-2079FD0FFF93}"/>
              </a:ext>
            </a:extLst>
          </p:cNvPr>
          <p:cNvSpPr txBox="1"/>
          <p:nvPr/>
        </p:nvSpPr>
        <p:spPr>
          <a:xfrm>
            <a:off x="499187" y="5020901"/>
            <a:ext cx="8145625" cy="2954655"/>
          </a:xfrm>
          <a:prstGeom prst="rect">
            <a:avLst/>
          </a:prstGeom>
          <a:noFill/>
        </p:spPr>
        <p:txBody>
          <a:bodyPr wrap="square" rtlCol="0">
            <a:spAutoFit/>
          </a:bodyPr>
          <a:lstStyle/>
          <a:p>
            <a:r>
              <a:rPr lang="en-US" sz="2400" b="1" dirty="0">
                <a:solidFill>
                  <a:srgbClr val="FF0000"/>
                </a:solidFill>
              </a:rPr>
              <a:t>Answer: </a:t>
            </a:r>
            <a:r>
              <a:rPr lang="en-US" b="1" dirty="0"/>
              <a:t>Gradient at a point decides the step size. If gradient value is large, the step size will be large and if the gradient is small, the step size will also be small.</a:t>
            </a:r>
          </a:p>
          <a:p>
            <a:endParaRPr lang="en-US" b="1" dirty="0"/>
          </a:p>
          <a:p>
            <a:r>
              <a:rPr lang="en-US" b="1" dirty="0"/>
              <a:t>Here, Step size means the change in weight down hill. To make step size small, we will multiply error gradient with the </a:t>
            </a:r>
            <a:r>
              <a:rPr lang="en-US" b="1" dirty="0">
                <a:solidFill>
                  <a:srgbClr val="00B0F0"/>
                </a:solidFill>
              </a:rPr>
              <a:t>learning rate</a:t>
            </a:r>
            <a:r>
              <a:rPr lang="en-US" b="1" dirty="0"/>
              <a:t>. </a:t>
            </a:r>
            <a:r>
              <a:rPr lang="en-US" b="1" dirty="0">
                <a:solidFill>
                  <a:srgbClr val="FF0000"/>
                </a:solidFill>
              </a:rPr>
              <a:t>Learning rate varies between 0 and 1.</a:t>
            </a:r>
          </a:p>
          <a:p>
            <a:endParaRPr lang="en-US" b="1" dirty="0"/>
          </a:p>
          <a:p>
            <a:endParaRPr lang="en-US" b="1" dirty="0"/>
          </a:p>
          <a:p>
            <a:endParaRPr lang="en-US" b="1" dirty="0"/>
          </a:p>
          <a:p>
            <a:endParaRPr lang="en-US" b="1" dirty="0"/>
          </a:p>
        </p:txBody>
      </p:sp>
      <p:pic>
        <p:nvPicPr>
          <p:cNvPr id="6" name="Picture 5">
            <a:extLst>
              <a:ext uri="{FF2B5EF4-FFF2-40B4-BE49-F238E27FC236}">
                <a16:creationId xmlns:a16="http://schemas.microsoft.com/office/drawing/2014/main" id="{18588942-C91A-9262-3BB1-BC985D003025}"/>
              </a:ext>
            </a:extLst>
          </p:cNvPr>
          <p:cNvPicPr>
            <a:picLocks noChangeAspect="1"/>
          </p:cNvPicPr>
          <p:nvPr/>
        </p:nvPicPr>
        <p:blipFill>
          <a:blip r:embed="rId2"/>
          <a:stretch>
            <a:fillRect/>
          </a:stretch>
        </p:blipFill>
        <p:spPr>
          <a:xfrm>
            <a:off x="23326" y="186812"/>
            <a:ext cx="8738119" cy="4767743"/>
          </a:xfrm>
          <a:prstGeom prst="rect">
            <a:avLst/>
          </a:prstGeom>
        </p:spPr>
      </p:pic>
    </p:spTree>
    <p:extLst>
      <p:ext uri="{BB962C8B-B14F-4D97-AF65-F5344CB8AC3E}">
        <p14:creationId xmlns:p14="http://schemas.microsoft.com/office/powerpoint/2010/main" val="356572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533012" y="458231"/>
            <a:ext cx="2210188" cy="7109639"/>
          </a:xfrm>
          <a:prstGeom prst="rect">
            <a:avLst/>
          </a:prstGeom>
          <a:noFill/>
        </p:spPr>
        <p:txBody>
          <a:bodyPr wrap="square" rtlCol="0">
            <a:spAutoFit/>
          </a:bodyPr>
          <a:lstStyle/>
          <a:p>
            <a:endParaRPr lang="en-US" b="1" dirty="0"/>
          </a:p>
          <a:p>
            <a:r>
              <a:rPr lang="en-US" b="1" dirty="0"/>
              <a:t>To make step size small, we will multiply error gradient with the learning rate.</a:t>
            </a:r>
          </a:p>
          <a:p>
            <a:endParaRPr lang="en-US" b="1" dirty="0"/>
          </a:p>
          <a:p>
            <a:r>
              <a:rPr lang="en-US" b="1" dirty="0"/>
              <a:t>Here, we assumed Learning rate value to be 0.001</a:t>
            </a:r>
          </a:p>
          <a:p>
            <a:endParaRPr lang="en-US" b="1" dirty="0"/>
          </a:p>
          <a:p>
            <a:r>
              <a:rPr lang="en-US" b="1" dirty="0"/>
              <a:t>i.e. </a:t>
            </a:r>
            <a:r>
              <a:rPr lang="en-US" b="1" dirty="0" err="1"/>
              <a:t>lr</a:t>
            </a:r>
            <a:r>
              <a:rPr lang="en-US" b="1" dirty="0"/>
              <a:t>=0.001</a:t>
            </a:r>
          </a:p>
          <a:p>
            <a:r>
              <a:rPr lang="en-US" b="1" dirty="0"/>
              <a:t>And we multiplied it with both error gradients dew0 and dew1.</a:t>
            </a:r>
          </a:p>
          <a:p>
            <a:endParaRPr lang="en-US" b="1" dirty="0"/>
          </a:p>
          <a:p>
            <a:r>
              <a:rPr lang="en-US" sz="2000" b="1" dirty="0">
                <a:solidFill>
                  <a:srgbClr val="C00000"/>
                </a:solidFill>
              </a:rPr>
              <a:t>Now we can see, error came down from 578 to 474.</a:t>
            </a:r>
          </a:p>
          <a:p>
            <a:endParaRPr lang="en-US" b="1" dirty="0"/>
          </a:p>
          <a:p>
            <a:endParaRPr lang="en-US" b="1" dirty="0"/>
          </a:p>
          <a:p>
            <a:endParaRPr lang="en-US" b="1" dirty="0"/>
          </a:p>
          <a:p>
            <a:endParaRPr lang="en-US" b="1" dirty="0"/>
          </a:p>
          <a:p>
            <a:endParaRPr lang="en-US" b="1" dirty="0"/>
          </a:p>
        </p:txBody>
      </p:sp>
      <p:pic>
        <p:nvPicPr>
          <p:cNvPr id="4" name="Picture 3">
            <a:extLst>
              <a:ext uri="{FF2B5EF4-FFF2-40B4-BE49-F238E27FC236}">
                <a16:creationId xmlns:a16="http://schemas.microsoft.com/office/drawing/2014/main" id="{1F104512-BCBA-0A84-CBA2-4DF291CECEF5}"/>
              </a:ext>
            </a:extLst>
          </p:cNvPr>
          <p:cNvPicPr>
            <a:picLocks noChangeAspect="1"/>
          </p:cNvPicPr>
          <p:nvPr/>
        </p:nvPicPr>
        <p:blipFill>
          <a:blip r:embed="rId2"/>
          <a:stretch>
            <a:fillRect/>
          </a:stretch>
        </p:blipFill>
        <p:spPr>
          <a:xfrm>
            <a:off x="2640369" y="458231"/>
            <a:ext cx="6400994" cy="5838825"/>
          </a:xfrm>
          <a:prstGeom prst="rect">
            <a:avLst/>
          </a:prstGeom>
        </p:spPr>
      </p:pic>
    </p:spTree>
    <p:extLst>
      <p:ext uri="{BB962C8B-B14F-4D97-AF65-F5344CB8AC3E}">
        <p14:creationId xmlns:p14="http://schemas.microsoft.com/office/powerpoint/2010/main" val="1355685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2136710" y="71925"/>
            <a:ext cx="6214188" cy="584775"/>
          </a:xfrm>
          <a:prstGeom prst="rect">
            <a:avLst/>
          </a:prstGeom>
          <a:noFill/>
        </p:spPr>
        <p:txBody>
          <a:bodyPr wrap="square">
            <a:spAutoFit/>
          </a:bodyPr>
          <a:lstStyle/>
          <a:p>
            <a:pPr algn="just"/>
            <a:r>
              <a:rPr lang="en-US" sz="3200" b="1" i="0" dirty="0">
                <a:solidFill>
                  <a:srgbClr val="C00000"/>
                </a:solidFill>
                <a:effectLst/>
                <a:latin typeface="erdana"/>
              </a:rPr>
              <a:t>Supervised Machine Learning</a:t>
            </a:r>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0" y="995200"/>
            <a:ext cx="9024257" cy="4556514"/>
          </a:xfrm>
        </p:spPr>
        <p:txBody>
          <a:bodyPr rtlCol="0">
            <a:normAutofit/>
          </a:bodyPr>
          <a:lstStyle/>
          <a:p>
            <a:r>
              <a:rPr lang="en-US" b="1" dirty="0"/>
              <a:t>Supervised learning is the types of machine learning in which machines are trained using well "labelled" training data, and on basis of that data, machines predict the output. The labelled data means some input data is already tagged with the correct output.</a:t>
            </a:r>
          </a:p>
          <a:p>
            <a:r>
              <a:rPr lang="en-US" b="1" dirty="0"/>
              <a:t>In supervised learning, the training data provided to the machines work as the supervisor that teaches the machines to predict the output correctly. It applies the same concept as a student learns in the supervision of the teacher.</a:t>
            </a:r>
          </a:p>
          <a:p>
            <a:r>
              <a:rPr lang="en-US" b="1" dirty="0"/>
              <a:t>Supervised learning is a process of providing input data as well as correct output data to the machine learning model. The aim of a supervised learning algorithm is to find a mapping function to map the input variable(x) with the output variable(y).</a:t>
            </a:r>
          </a:p>
          <a:p>
            <a:r>
              <a:rPr lang="en-US" b="1" dirty="0"/>
              <a:t>In the real-world, supervised learning can be used for Risk Assessment, Image classification, Fraud Detection, spam filtering, etc.</a:t>
            </a:r>
          </a:p>
          <a:p>
            <a:pPr eaLnBrk="1" fontAlgn="auto" hangingPunct="1">
              <a:spcAft>
                <a:spcPts val="0"/>
              </a:spcAft>
              <a:defRPr/>
            </a:pPr>
            <a:endParaRPr lang="en-IN" b="1" dirty="0"/>
          </a:p>
        </p:txBody>
      </p:sp>
    </p:spTree>
    <p:extLst>
      <p:ext uri="{BB962C8B-B14F-4D97-AF65-F5344CB8AC3E}">
        <p14:creationId xmlns:p14="http://schemas.microsoft.com/office/powerpoint/2010/main" val="334192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ox(i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ox(in)">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pic>
        <p:nvPicPr>
          <p:cNvPr id="7" name="Picture 6">
            <a:extLst>
              <a:ext uri="{FF2B5EF4-FFF2-40B4-BE49-F238E27FC236}">
                <a16:creationId xmlns:a16="http://schemas.microsoft.com/office/drawing/2014/main" id="{841EAED5-A8D8-5839-C270-4F9E04C99640}"/>
              </a:ext>
            </a:extLst>
          </p:cNvPr>
          <p:cNvPicPr>
            <a:picLocks noChangeAspect="1"/>
          </p:cNvPicPr>
          <p:nvPr/>
        </p:nvPicPr>
        <p:blipFill>
          <a:blip r:embed="rId2"/>
          <a:stretch>
            <a:fillRect/>
          </a:stretch>
        </p:blipFill>
        <p:spPr>
          <a:xfrm>
            <a:off x="975341" y="42679"/>
            <a:ext cx="4902945" cy="5819775"/>
          </a:xfrm>
          <a:prstGeom prst="rect">
            <a:avLst/>
          </a:prstGeom>
        </p:spPr>
      </p:pic>
      <p:sp>
        <p:nvSpPr>
          <p:cNvPr id="9" name="TextBox 8">
            <a:extLst>
              <a:ext uri="{FF2B5EF4-FFF2-40B4-BE49-F238E27FC236}">
                <a16:creationId xmlns:a16="http://schemas.microsoft.com/office/drawing/2014/main" id="{89EA45AF-678F-9FD1-494F-A93DCAE39376}"/>
              </a:ext>
            </a:extLst>
          </p:cNvPr>
          <p:cNvSpPr txBox="1"/>
          <p:nvPr/>
        </p:nvSpPr>
        <p:spPr>
          <a:xfrm>
            <a:off x="326571" y="5984324"/>
            <a:ext cx="7931020" cy="830997"/>
          </a:xfrm>
          <a:prstGeom prst="rect">
            <a:avLst/>
          </a:prstGeom>
          <a:noFill/>
        </p:spPr>
        <p:txBody>
          <a:bodyPr wrap="square" rtlCol="0">
            <a:spAutoFit/>
          </a:bodyPr>
          <a:lstStyle/>
          <a:p>
            <a:r>
              <a:rPr lang="en-US" sz="2400" b="1" dirty="0">
                <a:solidFill>
                  <a:srgbClr val="C00000"/>
                </a:solidFill>
              </a:rPr>
              <a:t>Re-run the above three cells again and you can see error further reduces to 389</a:t>
            </a:r>
          </a:p>
        </p:txBody>
      </p:sp>
    </p:spTree>
    <p:extLst>
      <p:ext uri="{BB962C8B-B14F-4D97-AF65-F5344CB8AC3E}">
        <p14:creationId xmlns:p14="http://schemas.microsoft.com/office/powerpoint/2010/main" val="3375833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5682343" y="42679"/>
            <a:ext cx="3135086" cy="2308324"/>
          </a:xfrm>
          <a:prstGeom prst="rect">
            <a:avLst/>
          </a:prstGeom>
          <a:noFill/>
        </p:spPr>
        <p:txBody>
          <a:bodyPr wrap="square" rtlCol="0">
            <a:spAutoFit/>
          </a:bodyPr>
          <a:lstStyle/>
          <a:p>
            <a:r>
              <a:rPr lang="en-US" sz="2400" b="1" dirty="0">
                <a:solidFill>
                  <a:srgbClr val="C00000"/>
                </a:solidFill>
              </a:rPr>
              <a:t>Run the same set of code 100 times to minimize the error</a:t>
            </a:r>
          </a:p>
          <a:p>
            <a:endParaRPr lang="en-US" sz="2400" b="1" dirty="0">
              <a:solidFill>
                <a:srgbClr val="C00000"/>
              </a:solidFill>
            </a:endParaRPr>
          </a:p>
          <a:p>
            <a:r>
              <a:rPr lang="en-US" sz="2400" b="1" dirty="0">
                <a:solidFill>
                  <a:srgbClr val="C00000"/>
                </a:solidFill>
              </a:rPr>
              <a:t>The error further reduces to 0.35 </a:t>
            </a:r>
          </a:p>
        </p:txBody>
      </p:sp>
      <p:pic>
        <p:nvPicPr>
          <p:cNvPr id="3" name="Picture 2">
            <a:extLst>
              <a:ext uri="{FF2B5EF4-FFF2-40B4-BE49-F238E27FC236}">
                <a16:creationId xmlns:a16="http://schemas.microsoft.com/office/drawing/2014/main" id="{4DA37359-914C-C519-0A49-C10A6954C3EA}"/>
              </a:ext>
            </a:extLst>
          </p:cNvPr>
          <p:cNvPicPr>
            <a:picLocks noChangeAspect="1"/>
          </p:cNvPicPr>
          <p:nvPr/>
        </p:nvPicPr>
        <p:blipFill>
          <a:blip r:embed="rId2"/>
          <a:stretch>
            <a:fillRect/>
          </a:stretch>
        </p:blipFill>
        <p:spPr>
          <a:xfrm>
            <a:off x="326571" y="42679"/>
            <a:ext cx="5067300" cy="6391275"/>
          </a:xfrm>
          <a:prstGeom prst="rect">
            <a:avLst/>
          </a:prstGeom>
        </p:spPr>
      </p:pic>
      <p:pic>
        <p:nvPicPr>
          <p:cNvPr id="5" name="Picture 4">
            <a:extLst>
              <a:ext uri="{FF2B5EF4-FFF2-40B4-BE49-F238E27FC236}">
                <a16:creationId xmlns:a16="http://schemas.microsoft.com/office/drawing/2014/main" id="{0B44AFBF-EFAC-2DB2-ADA1-F08A8B9D3C60}"/>
              </a:ext>
            </a:extLst>
          </p:cNvPr>
          <p:cNvPicPr>
            <a:picLocks noChangeAspect="1"/>
          </p:cNvPicPr>
          <p:nvPr/>
        </p:nvPicPr>
        <p:blipFill>
          <a:blip r:embed="rId3"/>
          <a:stretch>
            <a:fillRect/>
          </a:stretch>
        </p:blipFill>
        <p:spPr>
          <a:xfrm>
            <a:off x="5576721" y="3007810"/>
            <a:ext cx="3240708" cy="3426144"/>
          </a:xfrm>
          <a:prstGeom prst="rect">
            <a:avLst/>
          </a:prstGeom>
        </p:spPr>
      </p:pic>
    </p:spTree>
    <p:extLst>
      <p:ext uri="{BB962C8B-B14F-4D97-AF65-F5344CB8AC3E}">
        <p14:creationId xmlns:p14="http://schemas.microsoft.com/office/powerpoint/2010/main" val="1064699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251927" y="42679"/>
            <a:ext cx="8565502" cy="1200329"/>
          </a:xfrm>
          <a:prstGeom prst="rect">
            <a:avLst/>
          </a:prstGeom>
          <a:noFill/>
        </p:spPr>
        <p:txBody>
          <a:bodyPr wrap="square" rtlCol="0">
            <a:spAutoFit/>
          </a:bodyPr>
          <a:lstStyle/>
          <a:p>
            <a:r>
              <a:rPr lang="en-US" sz="2400" b="1" dirty="0">
                <a:solidFill>
                  <a:srgbClr val="C00000"/>
                </a:solidFill>
              </a:rPr>
              <a:t>If we think that the learning is very slow, we can increase the learning rate… What happens if we increase the learning rate??</a:t>
            </a:r>
          </a:p>
          <a:p>
            <a:endParaRPr lang="en-US" sz="2400" b="1" dirty="0">
              <a:solidFill>
                <a:srgbClr val="C00000"/>
              </a:solidFill>
            </a:endParaRPr>
          </a:p>
        </p:txBody>
      </p:sp>
      <p:pic>
        <p:nvPicPr>
          <p:cNvPr id="4" name="Picture 3">
            <a:extLst>
              <a:ext uri="{FF2B5EF4-FFF2-40B4-BE49-F238E27FC236}">
                <a16:creationId xmlns:a16="http://schemas.microsoft.com/office/drawing/2014/main" id="{86C03FE0-1893-489D-E6F9-A0C69E3ACC48}"/>
              </a:ext>
            </a:extLst>
          </p:cNvPr>
          <p:cNvPicPr>
            <a:picLocks noChangeAspect="1"/>
          </p:cNvPicPr>
          <p:nvPr/>
        </p:nvPicPr>
        <p:blipFill>
          <a:blip r:embed="rId2"/>
          <a:stretch>
            <a:fillRect/>
          </a:stretch>
        </p:blipFill>
        <p:spPr>
          <a:xfrm>
            <a:off x="326572" y="863082"/>
            <a:ext cx="4170784" cy="5925511"/>
          </a:xfrm>
          <a:prstGeom prst="rect">
            <a:avLst/>
          </a:prstGeom>
        </p:spPr>
      </p:pic>
      <p:sp>
        <p:nvSpPr>
          <p:cNvPr id="6" name="TextBox 5">
            <a:extLst>
              <a:ext uri="{FF2B5EF4-FFF2-40B4-BE49-F238E27FC236}">
                <a16:creationId xmlns:a16="http://schemas.microsoft.com/office/drawing/2014/main" id="{04451D74-FEA1-0DAD-BB29-BEE7FEC20512}"/>
              </a:ext>
            </a:extLst>
          </p:cNvPr>
          <p:cNvSpPr txBox="1"/>
          <p:nvPr/>
        </p:nvSpPr>
        <p:spPr>
          <a:xfrm>
            <a:off x="4935894" y="1511559"/>
            <a:ext cx="3359020" cy="1754326"/>
          </a:xfrm>
          <a:prstGeom prst="rect">
            <a:avLst/>
          </a:prstGeom>
          <a:noFill/>
        </p:spPr>
        <p:txBody>
          <a:bodyPr wrap="square" rtlCol="0">
            <a:spAutoFit/>
          </a:bodyPr>
          <a:lstStyle/>
          <a:p>
            <a:r>
              <a:rPr lang="en-US" b="1" dirty="0"/>
              <a:t>If we make </a:t>
            </a:r>
            <a:r>
              <a:rPr lang="en-US" b="1" dirty="0">
                <a:solidFill>
                  <a:srgbClr val="C00000"/>
                </a:solidFill>
              </a:rPr>
              <a:t>Learning Rate (</a:t>
            </a:r>
            <a:r>
              <a:rPr lang="en-US" b="1" dirty="0" err="1">
                <a:solidFill>
                  <a:srgbClr val="C00000"/>
                </a:solidFill>
              </a:rPr>
              <a:t>lr</a:t>
            </a:r>
            <a:r>
              <a:rPr lang="en-US" b="1" dirty="0">
                <a:solidFill>
                  <a:srgbClr val="C00000"/>
                </a:solidFill>
              </a:rPr>
              <a:t>) </a:t>
            </a:r>
            <a:r>
              <a:rPr lang="en-US" b="1" dirty="0"/>
              <a:t>from </a:t>
            </a:r>
            <a:r>
              <a:rPr lang="en-US" b="1" dirty="0">
                <a:solidFill>
                  <a:srgbClr val="FF0000"/>
                </a:solidFill>
              </a:rPr>
              <a:t>0.001 to 0.01</a:t>
            </a:r>
            <a:r>
              <a:rPr lang="en-US" b="1" dirty="0"/>
              <a:t>, error becomes </a:t>
            </a:r>
            <a:r>
              <a:rPr lang="en-US" b="1" dirty="0">
                <a:solidFill>
                  <a:srgbClr val="FF0000"/>
                </a:solidFill>
              </a:rPr>
              <a:t>2.13 from 578 </a:t>
            </a:r>
            <a:r>
              <a:rPr lang="en-US" b="1" dirty="0"/>
              <a:t>(only in 1 iteration)</a:t>
            </a:r>
          </a:p>
          <a:p>
            <a:endParaRPr lang="en-US" b="1" dirty="0"/>
          </a:p>
          <a:p>
            <a:r>
              <a:rPr lang="en-US" b="1" dirty="0"/>
              <a:t>Can we increase </a:t>
            </a:r>
            <a:r>
              <a:rPr lang="en-US" b="1" dirty="0" err="1">
                <a:solidFill>
                  <a:srgbClr val="C00000"/>
                </a:solidFill>
              </a:rPr>
              <a:t>lr</a:t>
            </a:r>
            <a:r>
              <a:rPr lang="en-US" b="1" dirty="0">
                <a:solidFill>
                  <a:srgbClr val="C00000"/>
                </a:solidFill>
              </a:rPr>
              <a:t> </a:t>
            </a:r>
            <a:r>
              <a:rPr lang="en-US" b="1" dirty="0"/>
              <a:t>further???</a:t>
            </a:r>
          </a:p>
        </p:txBody>
      </p:sp>
    </p:spTree>
    <p:extLst>
      <p:ext uri="{BB962C8B-B14F-4D97-AF65-F5344CB8AC3E}">
        <p14:creationId xmlns:p14="http://schemas.microsoft.com/office/powerpoint/2010/main" val="4293867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6" name="TextBox 5">
            <a:extLst>
              <a:ext uri="{FF2B5EF4-FFF2-40B4-BE49-F238E27FC236}">
                <a16:creationId xmlns:a16="http://schemas.microsoft.com/office/drawing/2014/main" id="{04451D74-FEA1-0DAD-BB29-BEE7FEC20512}"/>
              </a:ext>
            </a:extLst>
          </p:cNvPr>
          <p:cNvSpPr txBox="1"/>
          <p:nvPr/>
        </p:nvSpPr>
        <p:spPr>
          <a:xfrm>
            <a:off x="3006305" y="370337"/>
            <a:ext cx="3359020" cy="1200329"/>
          </a:xfrm>
          <a:prstGeom prst="rect">
            <a:avLst/>
          </a:prstGeom>
          <a:noFill/>
        </p:spPr>
        <p:txBody>
          <a:bodyPr wrap="square" rtlCol="0">
            <a:spAutoFit/>
          </a:bodyPr>
          <a:lstStyle/>
          <a:p>
            <a:r>
              <a:rPr lang="en-US" b="1" dirty="0"/>
              <a:t>If we increase </a:t>
            </a:r>
            <a:r>
              <a:rPr lang="en-US" b="1" dirty="0" err="1"/>
              <a:t>lr</a:t>
            </a:r>
            <a:r>
              <a:rPr lang="en-US" b="1" dirty="0"/>
              <a:t> further from 0.01 to 0.1, error increases heavily …</a:t>
            </a:r>
          </a:p>
          <a:p>
            <a:endParaRPr lang="en-US" b="1" dirty="0"/>
          </a:p>
        </p:txBody>
      </p:sp>
      <p:pic>
        <p:nvPicPr>
          <p:cNvPr id="3" name="Picture 2">
            <a:extLst>
              <a:ext uri="{FF2B5EF4-FFF2-40B4-BE49-F238E27FC236}">
                <a16:creationId xmlns:a16="http://schemas.microsoft.com/office/drawing/2014/main" id="{9F6EE356-A1F2-20C9-9322-063296C15ED6}"/>
              </a:ext>
            </a:extLst>
          </p:cNvPr>
          <p:cNvPicPr>
            <a:picLocks noChangeAspect="1"/>
          </p:cNvPicPr>
          <p:nvPr/>
        </p:nvPicPr>
        <p:blipFill>
          <a:blip r:embed="rId2"/>
          <a:stretch>
            <a:fillRect/>
          </a:stretch>
        </p:blipFill>
        <p:spPr>
          <a:xfrm>
            <a:off x="568487" y="448901"/>
            <a:ext cx="2352675" cy="800100"/>
          </a:xfrm>
          <a:prstGeom prst="rect">
            <a:avLst/>
          </a:prstGeom>
        </p:spPr>
      </p:pic>
      <p:pic>
        <p:nvPicPr>
          <p:cNvPr id="7" name="Picture 6">
            <a:extLst>
              <a:ext uri="{FF2B5EF4-FFF2-40B4-BE49-F238E27FC236}">
                <a16:creationId xmlns:a16="http://schemas.microsoft.com/office/drawing/2014/main" id="{41CF806B-08BB-F3A9-E86B-164EB15D6AB6}"/>
              </a:ext>
            </a:extLst>
          </p:cNvPr>
          <p:cNvPicPr>
            <a:picLocks noChangeAspect="1"/>
          </p:cNvPicPr>
          <p:nvPr/>
        </p:nvPicPr>
        <p:blipFill>
          <a:blip r:embed="rId3"/>
          <a:stretch>
            <a:fillRect/>
          </a:stretch>
        </p:blipFill>
        <p:spPr>
          <a:xfrm>
            <a:off x="440968" y="1348611"/>
            <a:ext cx="2790825" cy="2209800"/>
          </a:xfrm>
          <a:prstGeom prst="rect">
            <a:avLst/>
          </a:prstGeom>
        </p:spPr>
      </p:pic>
      <p:sp>
        <p:nvSpPr>
          <p:cNvPr id="10" name="TextBox 9">
            <a:extLst>
              <a:ext uri="{FF2B5EF4-FFF2-40B4-BE49-F238E27FC236}">
                <a16:creationId xmlns:a16="http://schemas.microsoft.com/office/drawing/2014/main" id="{45E02C67-E402-1A3A-031B-B7F889715F7C}"/>
              </a:ext>
            </a:extLst>
          </p:cNvPr>
          <p:cNvSpPr txBox="1"/>
          <p:nvPr/>
        </p:nvSpPr>
        <p:spPr>
          <a:xfrm>
            <a:off x="2785868" y="5287334"/>
            <a:ext cx="3013788" cy="1200329"/>
          </a:xfrm>
          <a:prstGeom prst="rect">
            <a:avLst/>
          </a:prstGeom>
          <a:noFill/>
        </p:spPr>
        <p:txBody>
          <a:bodyPr wrap="square" rtlCol="0">
            <a:spAutoFit/>
          </a:bodyPr>
          <a:lstStyle/>
          <a:p>
            <a:r>
              <a:rPr lang="en-US" b="1" dirty="0"/>
              <a:t>For very small values of </a:t>
            </a:r>
            <a:r>
              <a:rPr lang="en-US" b="1" dirty="0" err="1"/>
              <a:t>lr</a:t>
            </a:r>
            <a:r>
              <a:rPr lang="en-US" b="1" dirty="0"/>
              <a:t> (Learning Rate), the optimization becomes very </a:t>
            </a:r>
            <a:r>
              <a:rPr lang="en-US" b="1" dirty="0" err="1"/>
              <a:t>very</a:t>
            </a:r>
            <a:r>
              <a:rPr lang="en-US" b="1" dirty="0"/>
              <a:t> slow.</a:t>
            </a:r>
          </a:p>
        </p:txBody>
      </p:sp>
      <p:pic>
        <p:nvPicPr>
          <p:cNvPr id="12" name="Picture 11">
            <a:extLst>
              <a:ext uri="{FF2B5EF4-FFF2-40B4-BE49-F238E27FC236}">
                <a16:creationId xmlns:a16="http://schemas.microsoft.com/office/drawing/2014/main" id="{F4E1D394-1BAA-7C89-402A-9D2E2FA5FEE1}"/>
              </a:ext>
            </a:extLst>
          </p:cNvPr>
          <p:cNvPicPr>
            <a:picLocks noChangeAspect="1"/>
          </p:cNvPicPr>
          <p:nvPr/>
        </p:nvPicPr>
        <p:blipFill>
          <a:blip r:embed="rId4"/>
          <a:stretch>
            <a:fillRect/>
          </a:stretch>
        </p:blipFill>
        <p:spPr>
          <a:xfrm>
            <a:off x="5754367" y="1249001"/>
            <a:ext cx="3327241" cy="5550975"/>
          </a:xfrm>
          <a:prstGeom prst="rect">
            <a:avLst/>
          </a:prstGeom>
        </p:spPr>
      </p:pic>
    </p:spTree>
    <p:extLst>
      <p:ext uri="{BB962C8B-B14F-4D97-AF65-F5344CB8AC3E}">
        <p14:creationId xmlns:p14="http://schemas.microsoft.com/office/powerpoint/2010/main" val="1383620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6" name="TextBox 5">
            <a:extLst>
              <a:ext uri="{FF2B5EF4-FFF2-40B4-BE49-F238E27FC236}">
                <a16:creationId xmlns:a16="http://schemas.microsoft.com/office/drawing/2014/main" id="{04451D74-FEA1-0DAD-BB29-BEE7FEC20512}"/>
              </a:ext>
            </a:extLst>
          </p:cNvPr>
          <p:cNvSpPr txBox="1"/>
          <p:nvPr/>
        </p:nvSpPr>
        <p:spPr>
          <a:xfrm>
            <a:off x="139958" y="370337"/>
            <a:ext cx="8854751" cy="1200329"/>
          </a:xfrm>
          <a:prstGeom prst="rect">
            <a:avLst/>
          </a:prstGeom>
          <a:noFill/>
        </p:spPr>
        <p:txBody>
          <a:bodyPr wrap="square" rtlCol="0">
            <a:spAutoFit/>
          </a:bodyPr>
          <a:lstStyle/>
          <a:p>
            <a:r>
              <a:rPr lang="en-US" b="1" dirty="0"/>
              <a:t>Too low learning rate will converge very slowly and too large learning rate may not converge at all. So there must be a optimal value of learning rate to converge at a proper speed.</a:t>
            </a:r>
          </a:p>
          <a:p>
            <a:endParaRPr lang="en-US" b="1" dirty="0"/>
          </a:p>
        </p:txBody>
      </p:sp>
      <p:sp>
        <p:nvSpPr>
          <p:cNvPr id="2" name="TextBox 1">
            <a:extLst>
              <a:ext uri="{FF2B5EF4-FFF2-40B4-BE49-F238E27FC236}">
                <a16:creationId xmlns:a16="http://schemas.microsoft.com/office/drawing/2014/main" id="{42FED4BF-196F-EB59-ABF4-0ABD4E5A7687}"/>
              </a:ext>
            </a:extLst>
          </p:cNvPr>
          <p:cNvSpPr txBox="1"/>
          <p:nvPr/>
        </p:nvSpPr>
        <p:spPr>
          <a:xfrm>
            <a:off x="159302" y="1293667"/>
            <a:ext cx="8416211" cy="1200329"/>
          </a:xfrm>
          <a:prstGeom prst="rect">
            <a:avLst/>
          </a:prstGeom>
          <a:noFill/>
        </p:spPr>
        <p:txBody>
          <a:bodyPr wrap="square" rtlCol="0">
            <a:spAutoFit/>
          </a:bodyPr>
          <a:lstStyle/>
          <a:p>
            <a:r>
              <a:rPr lang="en-US" b="1" dirty="0">
                <a:solidFill>
                  <a:srgbClr val="C00000"/>
                </a:solidFill>
              </a:rPr>
              <a:t>If error converges, it will be a minima on the error curve for some values of w0 and w1.</a:t>
            </a:r>
          </a:p>
          <a:p>
            <a:endParaRPr lang="en-US" b="1" dirty="0">
              <a:solidFill>
                <a:srgbClr val="C00000"/>
              </a:solidFill>
            </a:endParaRPr>
          </a:p>
          <a:p>
            <a:r>
              <a:rPr lang="en-US" b="1" dirty="0">
                <a:solidFill>
                  <a:srgbClr val="C00000"/>
                </a:solidFill>
              </a:rPr>
              <a:t>Will it be a </a:t>
            </a:r>
            <a:r>
              <a:rPr lang="en-US" b="1" dirty="0">
                <a:solidFill>
                  <a:srgbClr val="00B0F0"/>
                </a:solidFill>
              </a:rPr>
              <a:t>local minima </a:t>
            </a:r>
            <a:r>
              <a:rPr lang="en-US" b="1" dirty="0">
                <a:solidFill>
                  <a:srgbClr val="C00000"/>
                </a:solidFill>
              </a:rPr>
              <a:t>or a </a:t>
            </a:r>
            <a:r>
              <a:rPr lang="en-US" b="1" dirty="0">
                <a:solidFill>
                  <a:srgbClr val="00B0F0"/>
                </a:solidFill>
              </a:rPr>
              <a:t>global minima</a:t>
            </a:r>
            <a:r>
              <a:rPr lang="en-US" b="1" dirty="0">
                <a:solidFill>
                  <a:srgbClr val="C00000"/>
                </a:solidFill>
              </a:rPr>
              <a:t>?? There can be multiple </a:t>
            </a:r>
            <a:r>
              <a:rPr lang="en-US" b="1" dirty="0" err="1">
                <a:solidFill>
                  <a:srgbClr val="C00000"/>
                </a:solidFill>
              </a:rPr>
              <a:t>minimas</a:t>
            </a:r>
            <a:r>
              <a:rPr lang="en-US" b="1" dirty="0">
                <a:solidFill>
                  <a:srgbClr val="C00000"/>
                </a:solidFill>
              </a:rPr>
              <a:t> on the curve, we must search for the </a:t>
            </a:r>
            <a:r>
              <a:rPr lang="en-US" b="1" dirty="0">
                <a:solidFill>
                  <a:srgbClr val="00B0F0"/>
                </a:solidFill>
              </a:rPr>
              <a:t>global minima</a:t>
            </a:r>
            <a:r>
              <a:rPr lang="en-US" b="1" dirty="0">
                <a:solidFill>
                  <a:srgbClr val="C00000"/>
                </a:solidFill>
              </a:rPr>
              <a:t> which is minimum of all the minima.</a:t>
            </a:r>
          </a:p>
        </p:txBody>
      </p:sp>
      <p:pic>
        <p:nvPicPr>
          <p:cNvPr id="13" name="Picture 12">
            <a:extLst>
              <a:ext uri="{FF2B5EF4-FFF2-40B4-BE49-F238E27FC236}">
                <a16:creationId xmlns:a16="http://schemas.microsoft.com/office/drawing/2014/main" id="{529DF48C-192D-9D68-C491-D013851B102A}"/>
              </a:ext>
            </a:extLst>
          </p:cNvPr>
          <p:cNvPicPr>
            <a:picLocks noChangeAspect="1"/>
          </p:cNvPicPr>
          <p:nvPr/>
        </p:nvPicPr>
        <p:blipFill>
          <a:blip r:embed="rId2"/>
          <a:stretch>
            <a:fillRect/>
          </a:stretch>
        </p:blipFill>
        <p:spPr>
          <a:xfrm>
            <a:off x="1488670" y="2493996"/>
            <a:ext cx="5757474" cy="3434283"/>
          </a:xfrm>
          <a:prstGeom prst="rect">
            <a:avLst/>
          </a:prstGeom>
        </p:spPr>
      </p:pic>
      <p:sp>
        <p:nvSpPr>
          <p:cNvPr id="14" name="TextBox 13">
            <a:extLst>
              <a:ext uri="{FF2B5EF4-FFF2-40B4-BE49-F238E27FC236}">
                <a16:creationId xmlns:a16="http://schemas.microsoft.com/office/drawing/2014/main" id="{1DC33CEE-E08D-9734-0508-9F9E8D5AE1FE}"/>
              </a:ext>
            </a:extLst>
          </p:cNvPr>
          <p:cNvSpPr txBox="1"/>
          <p:nvPr/>
        </p:nvSpPr>
        <p:spPr>
          <a:xfrm>
            <a:off x="159302" y="6083559"/>
            <a:ext cx="8574151" cy="400110"/>
          </a:xfrm>
          <a:prstGeom prst="rect">
            <a:avLst/>
          </a:prstGeom>
          <a:noFill/>
        </p:spPr>
        <p:txBody>
          <a:bodyPr wrap="square" rtlCol="0">
            <a:spAutoFit/>
          </a:bodyPr>
          <a:lstStyle/>
          <a:p>
            <a:pPr algn="ctr"/>
            <a:r>
              <a:rPr lang="en-US" sz="2000" b="1" dirty="0">
                <a:solidFill>
                  <a:srgbClr val="0070C0"/>
                </a:solidFill>
              </a:rPr>
              <a:t>Where we will reach will be decided by from where we have started.</a:t>
            </a:r>
          </a:p>
        </p:txBody>
      </p:sp>
    </p:spTree>
    <p:extLst>
      <p:ext uri="{BB962C8B-B14F-4D97-AF65-F5344CB8AC3E}">
        <p14:creationId xmlns:p14="http://schemas.microsoft.com/office/powerpoint/2010/main" val="3717653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6" name="TextBox 5">
            <a:extLst>
              <a:ext uri="{FF2B5EF4-FFF2-40B4-BE49-F238E27FC236}">
                <a16:creationId xmlns:a16="http://schemas.microsoft.com/office/drawing/2014/main" id="{04451D74-FEA1-0DAD-BB29-BEE7FEC20512}"/>
              </a:ext>
            </a:extLst>
          </p:cNvPr>
          <p:cNvSpPr txBox="1"/>
          <p:nvPr/>
        </p:nvSpPr>
        <p:spPr>
          <a:xfrm>
            <a:off x="139958" y="370337"/>
            <a:ext cx="8854751" cy="646331"/>
          </a:xfrm>
          <a:prstGeom prst="rect">
            <a:avLst/>
          </a:prstGeom>
          <a:noFill/>
        </p:spPr>
        <p:txBody>
          <a:bodyPr wrap="square" rtlCol="0">
            <a:spAutoFit/>
          </a:bodyPr>
          <a:lstStyle/>
          <a:p>
            <a:r>
              <a:rPr lang="en-US" b="1" dirty="0"/>
              <a:t>We can change the initial values of w0=3 and w1=4 to something else…</a:t>
            </a:r>
          </a:p>
          <a:p>
            <a:endParaRPr lang="en-US" b="1" dirty="0"/>
          </a:p>
        </p:txBody>
      </p:sp>
      <p:sp>
        <p:nvSpPr>
          <p:cNvPr id="2" name="TextBox 1">
            <a:extLst>
              <a:ext uri="{FF2B5EF4-FFF2-40B4-BE49-F238E27FC236}">
                <a16:creationId xmlns:a16="http://schemas.microsoft.com/office/drawing/2014/main" id="{42FED4BF-196F-EB59-ABF4-0ABD4E5A7687}"/>
              </a:ext>
            </a:extLst>
          </p:cNvPr>
          <p:cNvSpPr txBox="1"/>
          <p:nvPr/>
        </p:nvSpPr>
        <p:spPr>
          <a:xfrm>
            <a:off x="159302" y="1293667"/>
            <a:ext cx="8416211" cy="923330"/>
          </a:xfrm>
          <a:prstGeom prst="rect">
            <a:avLst/>
          </a:prstGeom>
          <a:noFill/>
        </p:spPr>
        <p:txBody>
          <a:bodyPr wrap="square" rtlCol="0">
            <a:spAutoFit/>
          </a:bodyPr>
          <a:lstStyle/>
          <a:p>
            <a:r>
              <a:rPr lang="en-US" b="1" dirty="0">
                <a:solidFill>
                  <a:srgbClr val="C00000"/>
                </a:solidFill>
              </a:rPr>
              <a:t>Starting from w0=3 and w1=4, after 100 iterations, we get values of w0 and w1 as shown below:-.</a:t>
            </a:r>
          </a:p>
          <a:p>
            <a:endParaRPr lang="en-US" b="1" dirty="0">
              <a:solidFill>
                <a:srgbClr val="C00000"/>
              </a:solidFill>
            </a:endParaRPr>
          </a:p>
        </p:txBody>
      </p:sp>
      <p:pic>
        <p:nvPicPr>
          <p:cNvPr id="4" name="Picture 3">
            <a:extLst>
              <a:ext uri="{FF2B5EF4-FFF2-40B4-BE49-F238E27FC236}">
                <a16:creationId xmlns:a16="http://schemas.microsoft.com/office/drawing/2014/main" id="{F02908B3-68D2-6158-A893-F482AA857843}"/>
              </a:ext>
            </a:extLst>
          </p:cNvPr>
          <p:cNvPicPr>
            <a:picLocks noChangeAspect="1"/>
          </p:cNvPicPr>
          <p:nvPr/>
        </p:nvPicPr>
        <p:blipFill>
          <a:blip r:embed="rId2"/>
          <a:stretch>
            <a:fillRect/>
          </a:stretch>
        </p:blipFill>
        <p:spPr>
          <a:xfrm>
            <a:off x="2024062" y="1811604"/>
            <a:ext cx="4114800" cy="3771900"/>
          </a:xfrm>
          <a:prstGeom prst="rect">
            <a:avLst/>
          </a:prstGeom>
        </p:spPr>
      </p:pic>
    </p:spTree>
    <p:extLst>
      <p:ext uri="{BB962C8B-B14F-4D97-AF65-F5344CB8AC3E}">
        <p14:creationId xmlns:p14="http://schemas.microsoft.com/office/powerpoint/2010/main" val="2754694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6" name="TextBox 5">
            <a:extLst>
              <a:ext uri="{FF2B5EF4-FFF2-40B4-BE49-F238E27FC236}">
                <a16:creationId xmlns:a16="http://schemas.microsoft.com/office/drawing/2014/main" id="{04451D74-FEA1-0DAD-BB29-BEE7FEC20512}"/>
              </a:ext>
            </a:extLst>
          </p:cNvPr>
          <p:cNvSpPr txBox="1"/>
          <p:nvPr/>
        </p:nvSpPr>
        <p:spPr>
          <a:xfrm>
            <a:off x="624762" y="206504"/>
            <a:ext cx="8854751" cy="677108"/>
          </a:xfrm>
          <a:prstGeom prst="rect">
            <a:avLst/>
          </a:prstGeom>
          <a:noFill/>
        </p:spPr>
        <p:txBody>
          <a:bodyPr wrap="square" rtlCol="0">
            <a:spAutoFit/>
          </a:bodyPr>
          <a:lstStyle/>
          <a:p>
            <a:r>
              <a:rPr lang="en-US" sz="2000" b="1" dirty="0"/>
              <a:t>We can change the initial values of w0=3 and w1=4 to something else…</a:t>
            </a:r>
          </a:p>
          <a:p>
            <a:endParaRPr lang="en-US" b="1" dirty="0"/>
          </a:p>
        </p:txBody>
      </p:sp>
      <p:sp>
        <p:nvSpPr>
          <p:cNvPr id="2" name="TextBox 1">
            <a:extLst>
              <a:ext uri="{FF2B5EF4-FFF2-40B4-BE49-F238E27FC236}">
                <a16:creationId xmlns:a16="http://schemas.microsoft.com/office/drawing/2014/main" id="{42FED4BF-196F-EB59-ABF4-0ABD4E5A7687}"/>
              </a:ext>
            </a:extLst>
          </p:cNvPr>
          <p:cNvSpPr txBox="1"/>
          <p:nvPr/>
        </p:nvSpPr>
        <p:spPr>
          <a:xfrm>
            <a:off x="226559" y="779843"/>
            <a:ext cx="4647325" cy="1200329"/>
          </a:xfrm>
          <a:prstGeom prst="rect">
            <a:avLst/>
          </a:prstGeom>
          <a:noFill/>
        </p:spPr>
        <p:txBody>
          <a:bodyPr wrap="square" rtlCol="0">
            <a:spAutoFit/>
          </a:bodyPr>
          <a:lstStyle/>
          <a:p>
            <a:r>
              <a:rPr lang="en-US" b="1" dirty="0">
                <a:solidFill>
                  <a:srgbClr val="C00000"/>
                </a:solidFill>
              </a:rPr>
              <a:t>Starting from w0=3 and w1=4, after 100 iterations, we get values of w0 and w1 as shown below:-.</a:t>
            </a:r>
          </a:p>
          <a:p>
            <a:endParaRPr lang="en-US" b="1" dirty="0">
              <a:solidFill>
                <a:srgbClr val="C00000"/>
              </a:solidFill>
            </a:endParaRPr>
          </a:p>
        </p:txBody>
      </p:sp>
      <p:pic>
        <p:nvPicPr>
          <p:cNvPr id="4" name="Picture 3">
            <a:extLst>
              <a:ext uri="{FF2B5EF4-FFF2-40B4-BE49-F238E27FC236}">
                <a16:creationId xmlns:a16="http://schemas.microsoft.com/office/drawing/2014/main" id="{F02908B3-68D2-6158-A893-F482AA857843}"/>
              </a:ext>
            </a:extLst>
          </p:cNvPr>
          <p:cNvPicPr>
            <a:picLocks noChangeAspect="1"/>
          </p:cNvPicPr>
          <p:nvPr/>
        </p:nvPicPr>
        <p:blipFill>
          <a:blip r:embed="rId2"/>
          <a:stretch>
            <a:fillRect/>
          </a:stretch>
        </p:blipFill>
        <p:spPr>
          <a:xfrm>
            <a:off x="109246" y="1831769"/>
            <a:ext cx="4114800" cy="3771900"/>
          </a:xfrm>
          <a:prstGeom prst="rect">
            <a:avLst/>
          </a:prstGeom>
        </p:spPr>
      </p:pic>
      <p:pic>
        <p:nvPicPr>
          <p:cNvPr id="10" name="Picture 9">
            <a:extLst>
              <a:ext uri="{FF2B5EF4-FFF2-40B4-BE49-F238E27FC236}">
                <a16:creationId xmlns:a16="http://schemas.microsoft.com/office/drawing/2014/main" id="{9AA95A0A-62E8-EC56-ABC6-739D44818A76}"/>
              </a:ext>
            </a:extLst>
          </p:cNvPr>
          <p:cNvPicPr>
            <a:picLocks noChangeAspect="1"/>
          </p:cNvPicPr>
          <p:nvPr/>
        </p:nvPicPr>
        <p:blipFill>
          <a:blip r:embed="rId3"/>
          <a:stretch>
            <a:fillRect/>
          </a:stretch>
        </p:blipFill>
        <p:spPr>
          <a:xfrm>
            <a:off x="6495760" y="3180819"/>
            <a:ext cx="2457450" cy="762000"/>
          </a:xfrm>
          <a:prstGeom prst="rect">
            <a:avLst/>
          </a:prstGeom>
        </p:spPr>
      </p:pic>
      <p:pic>
        <p:nvPicPr>
          <p:cNvPr id="12" name="Picture 11">
            <a:extLst>
              <a:ext uri="{FF2B5EF4-FFF2-40B4-BE49-F238E27FC236}">
                <a16:creationId xmlns:a16="http://schemas.microsoft.com/office/drawing/2014/main" id="{87C73F8F-EF85-4254-CFD5-75E1DF7E859F}"/>
              </a:ext>
            </a:extLst>
          </p:cNvPr>
          <p:cNvPicPr>
            <a:picLocks noChangeAspect="1"/>
          </p:cNvPicPr>
          <p:nvPr/>
        </p:nvPicPr>
        <p:blipFill>
          <a:blip r:embed="rId4"/>
          <a:stretch>
            <a:fillRect/>
          </a:stretch>
        </p:blipFill>
        <p:spPr>
          <a:xfrm>
            <a:off x="6539204" y="4104356"/>
            <a:ext cx="2495550" cy="1924050"/>
          </a:xfrm>
          <a:prstGeom prst="rect">
            <a:avLst/>
          </a:prstGeom>
        </p:spPr>
      </p:pic>
      <p:sp>
        <p:nvSpPr>
          <p:cNvPr id="13" name="TextBox 12">
            <a:extLst>
              <a:ext uri="{FF2B5EF4-FFF2-40B4-BE49-F238E27FC236}">
                <a16:creationId xmlns:a16="http://schemas.microsoft.com/office/drawing/2014/main" id="{5A4088CE-C2F7-BCCA-3A1A-726466155E82}"/>
              </a:ext>
            </a:extLst>
          </p:cNvPr>
          <p:cNvSpPr txBox="1"/>
          <p:nvPr/>
        </p:nvSpPr>
        <p:spPr>
          <a:xfrm>
            <a:off x="5523723" y="2219001"/>
            <a:ext cx="3620277" cy="923330"/>
          </a:xfrm>
          <a:prstGeom prst="rect">
            <a:avLst/>
          </a:prstGeom>
          <a:noFill/>
        </p:spPr>
        <p:txBody>
          <a:bodyPr wrap="square" rtlCol="0">
            <a:spAutoFit/>
          </a:bodyPr>
          <a:lstStyle/>
          <a:p>
            <a:r>
              <a:rPr lang="en-US" b="1" dirty="0"/>
              <a:t>For w0=1, w1=2, we get more error for the same number of iterations. It means it is a local minima.</a:t>
            </a:r>
          </a:p>
        </p:txBody>
      </p:sp>
      <p:sp>
        <p:nvSpPr>
          <p:cNvPr id="14" name="TextBox 13">
            <a:extLst>
              <a:ext uri="{FF2B5EF4-FFF2-40B4-BE49-F238E27FC236}">
                <a16:creationId xmlns:a16="http://schemas.microsoft.com/office/drawing/2014/main" id="{174DE720-5BDD-F398-5516-7CD73EEFB4D9}"/>
              </a:ext>
            </a:extLst>
          </p:cNvPr>
          <p:cNvSpPr txBox="1"/>
          <p:nvPr/>
        </p:nvSpPr>
        <p:spPr>
          <a:xfrm>
            <a:off x="226559" y="6028406"/>
            <a:ext cx="8406881" cy="646331"/>
          </a:xfrm>
          <a:prstGeom prst="rect">
            <a:avLst/>
          </a:prstGeom>
          <a:noFill/>
        </p:spPr>
        <p:txBody>
          <a:bodyPr wrap="square" rtlCol="0">
            <a:spAutoFit/>
          </a:bodyPr>
          <a:lstStyle/>
          <a:p>
            <a:r>
              <a:rPr lang="en-US" b="1" dirty="0"/>
              <a:t>We can try various other combinations of w0 and w1 so that error should be minimum (Global Minima)</a:t>
            </a:r>
          </a:p>
        </p:txBody>
      </p:sp>
    </p:spTree>
    <p:extLst>
      <p:ext uri="{BB962C8B-B14F-4D97-AF65-F5344CB8AC3E}">
        <p14:creationId xmlns:p14="http://schemas.microsoft.com/office/powerpoint/2010/main" val="245544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6" name="TextBox 5">
            <a:extLst>
              <a:ext uri="{FF2B5EF4-FFF2-40B4-BE49-F238E27FC236}">
                <a16:creationId xmlns:a16="http://schemas.microsoft.com/office/drawing/2014/main" id="{04451D74-FEA1-0DAD-BB29-BEE7FEC20512}"/>
              </a:ext>
            </a:extLst>
          </p:cNvPr>
          <p:cNvSpPr txBox="1"/>
          <p:nvPr/>
        </p:nvSpPr>
        <p:spPr>
          <a:xfrm>
            <a:off x="624762" y="206504"/>
            <a:ext cx="8854751" cy="677108"/>
          </a:xfrm>
          <a:prstGeom prst="rect">
            <a:avLst/>
          </a:prstGeom>
          <a:noFill/>
        </p:spPr>
        <p:txBody>
          <a:bodyPr wrap="square" rtlCol="0">
            <a:spAutoFit/>
          </a:bodyPr>
          <a:lstStyle/>
          <a:p>
            <a:r>
              <a:rPr lang="en-US" sz="2000" b="1" dirty="0"/>
              <a:t>We can plot the curve</a:t>
            </a:r>
          </a:p>
          <a:p>
            <a:endParaRPr lang="en-US" b="1" dirty="0"/>
          </a:p>
        </p:txBody>
      </p:sp>
      <p:pic>
        <p:nvPicPr>
          <p:cNvPr id="5" name="Picture 4">
            <a:extLst>
              <a:ext uri="{FF2B5EF4-FFF2-40B4-BE49-F238E27FC236}">
                <a16:creationId xmlns:a16="http://schemas.microsoft.com/office/drawing/2014/main" id="{C2C39C1E-7611-51CE-E01A-4987830BA542}"/>
              </a:ext>
            </a:extLst>
          </p:cNvPr>
          <p:cNvPicPr>
            <a:picLocks noChangeAspect="1"/>
          </p:cNvPicPr>
          <p:nvPr/>
        </p:nvPicPr>
        <p:blipFill>
          <a:blip r:embed="rId2"/>
          <a:stretch>
            <a:fillRect/>
          </a:stretch>
        </p:blipFill>
        <p:spPr>
          <a:xfrm>
            <a:off x="2905126" y="668169"/>
            <a:ext cx="4314825" cy="4294518"/>
          </a:xfrm>
          <a:prstGeom prst="rect">
            <a:avLst/>
          </a:prstGeom>
        </p:spPr>
      </p:pic>
      <p:pic>
        <p:nvPicPr>
          <p:cNvPr id="16" name="Picture 15">
            <a:extLst>
              <a:ext uri="{FF2B5EF4-FFF2-40B4-BE49-F238E27FC236}">
                <a16:creationId xmlns:a16="http://schemas.microsoft.com/office/drawing/2014/main" id="{13F4A86E-687A-2232-1528-8BD1CDA9F54E}"/>
              </a:ext>
            </a:extLst>
          </p:cNvPr>
          <p:cNvPicPr>
            <a:picLocks noChangeAspect="1"/>
          </p:cNvPicPr>
          <p:nvPr/>
        </p:nvPicPr>
        <p:blipFill>
          <a:blip r:embed="rId3"/>
          <a:stretch>
            <a:fillRect/>
          </a:stretch>
        </p:blipFill>
        <p:spPr>
          <a:xfrm>
            <a:off x="2905126" y="3788873"/>
            <a:ext cx="4314825" cy="2238703"/>
          </a:xfrm>
          <a:prstGeom prst="rect">
            <a:avLst/>
          </a:prstGeom>
        </p:spPr>
      </p:pic>
      <p:sp>
        <p:nvSpPr>
          <p:cNvPr id="17" name="TextBox 16">
            <a:extLst>
              <a:ext uri="{FF2B5EF4-FFF2-40B4-BE49-F238E27FC236}">
                <a16:creationId xmlns:a16="http://schemas.microsoft.com/office/drawing/2014/main" id="{3C159290-2057-6BDE-2A42-58BDA060066F}"/>
              </a:ext>
            </a:extLst>
          </p:cNvPr>
          <p:cNvSpPr txBox="1"/>
          <p:nvPr/>
        </p:nvSpPr>
        <p:spPr>
          <a:xfrm>
            <a:off x="242596" y="6078157"/>
            <a:ext cx="8658808" cy="707886"/>
          </a:xfrm>
          <a:prstGeom prst="rect">
            <a:avLst/>
          </a:prstGeom>
          <a:noFill/>
        </p:spPr>
        <p:txBody>
          <a:bodyPr wrap="square" rtlCol="0">
            <a:spAutoFit/>
          </a:bodyPr>
          <a:lstStyle/>
          <a:p>
            <a:r>
              <a:rPr lang="en-US" sz="2000" b="1" dirty="0">
                <a:solidFill>
                  <a:srgbClr val="FF0000"/>
                </a:solidFill>
              </a:rPr>
              <a:t>Best fit linear line by adopting Gradient Descent for Error minimization. </a:t>
            </a:r>
          </a:p>
          <a:p>
            <a:pPr algn="ctr"/>
            <a:r>
              <a:rPr lang="en-US" sz="2000" b="1" dirty="0">
                <a:solidFill>
                  <a:srgbClr val="FF0000"/>
                </a:solidFill>
              </a:rPr>
              <a:t>w0 and w1 are our trained parameters.</a:t>
            </a:r>
          </a:p>
        </p:txBody>
      </p:sp>
    </p:spTree>
    <p:extLst>
      <p:ext uri="{BB962C8B-B14F-4D97-AF65-F5344CB8AC3E}">
        <p14:creationId xmlns:p14="http://schemas.microsoft.com/office/powerpoint/2010/main" val="3213430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17" name="TextBox 16">
            <a:extLst>
              <a:ext uri="{FF2B5EF4-FFF2-40B4-BE49-F238E27FC236}">
                <a16:creationId xmlns:a16="http://schemas.microsoft.com/office/drawing/2014/main" id="{3C159290-2057-6BDE-2A42-58BDA060066F}"/>
              </a:ext>
            </a:extLst>
          </p:cNvPr>
          <p:cNvSpPr txBox="1"/>
          <p:nvPr/>
        </p:nvSpPr>
        <p:spPr>
          <a:xfrm>
            <a:off x="5931839" y="3858408"/>
            <a:ext cx="2475042" cy="1477328"/>
          </a:xfrm>
          <a:prstGeom prst="rect">
            <a:avLst/>
          </a:prstGeom>
          <a:noFill/>
        </p:spPr>
        <p:txBody>
          <a:bodyPr wrap="square" rtlCol="0">
            <a:spAutoFit/>
          </a:bodyPr>
          <a:lstStyle/>
          <a:p>
            <a:r>
              <a:rPr lang="en-US" b="1" dirty="0"/>
              <a:t>By using w0 and w1, which are our trained parameters, we can find any y-new for a given x-new.</a:t>
            </a:r>
          </a:p>
        </p:txBody>
      </p:sp>
      <p:pic>
        <p:nvPicPr>
          <p:cNvPr id="3" name="Picture 2">
            <a:extLst>
              <a:ext uri="{FF2B5EF4-FFF2-40B4-BE49-F238E27FC236}">
                <a16:creationId xmlns:a16="http://schemas.microsoft.com/office/drawing/2014/main" id="{1C35A859-F808-62F1-5E67-6B0D537344B9}"/>
              </a:ext>
            </a:extLst>
          </p:cNvPr>
          <p:cNvPicPr>
            <a:picLocks noChangeAspect="1"/>
          </p:cNvPicPr>
          <p:nvPr/>
        </p:nvPicPr>
        <p:blipFill>
          <a:blip r:embed="rId2"/>
          <a:stretch>
            <a:fillRect/>
          </a:stretch>
        </p:blipFill>
        <p:spPr>
          <a:xfrm>
            <a:off x="90779" y="199863"/>
            <a:ext cx="5524500" cy="6524625"/>
          </a:xfrm>
          <a:prstGeom prst="rect">
            <a:avLst/>
          </a:prstGeom>
        </p:spPr>
      </p:pic>
    </p:spTree>
    <p:extLst>
      <p:ext uri="{BB962C8B-B14F-4D97-AF65-F5344CB8AC3E}">
        <p14:creationId xmlns:p14="http://schemas.microsoft.com/office/powerpoint/2010/main" val="1124450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4" name="TextBox 3">
            <a:extLst>
              <a:ext uri="{FF2B5EF4-FFF2-40B4-BE49-F238E27FC236}">
                <a16:creationId xmlns:a16="http://schemas.microsoft.com/office/drawing/2014/main" id="{482666C7-1494-22AD-5D6B-D731D6C30F69}"/>
              </a:ext>
            </a:extLst>
          </p:cNvPr>
          <p:cNvSpPr txBox="1"/>
          <p:nvPr/>
        </p:nvSpPr>
        <p:spPr>
          <a:xfrm>
            <a:off x="1632857" y="2327787"/>
            <a:ext cx="6195527" cy="1938992"/>
          </a:xfrm>
          <a:prstGeom prst="rect">
            <a:avLst/>
          </a:prstGeom>
          <a:noFill/>
        </p:spPr>
        <p:txBody>
          <a:bodyPr wrap="square">
            <a:spAutoFit/>
          </a:bodyPr>
          <a:lstStyle/>
          <a:p>
            <a:pPr algn="ctr"/>
            <a:r>
              <a:rPr lang="en-US" sz="4000" b="1" i="0" dirty="0">
                <a:solidFill>
                  <a:srgbClr val="C00000"/>
                </a:solidFill>
                <a:effectLst/>
                <a:latin typeface="erdana"/>
              </a:rPr>
              <a:t>Non Linear Regression</a:t>
            </a:r>
          </a:p>
          <a:p>
            <a:pPr algn="ctr"/>
            <a:r>
              <a:rPr lang="en-US" sz="4000" b="1" dirty="0">
                <a:solidFill>
                  <a:srgbClr val="C00000"/>
                </a:solidFill>
                <a:latin typeface="erdana"/>
              </a:rPr>
              <a:t>(Polynomial Regression)</a:t>
            </a:r>
            <a:endParaRPr lang="en-US" sz="4000" b="1" i="0" dirty="0">
              <a:solidFill>
                <a:srgbClr val="C00000"/>
              </a:solidFill>
              <a:effectLst/>
              <a:latin typeface="erdana"/>
            </a:endParaRPr>
          </a:p>
          <a:p>
            <a:pPr algn="ctr"/>
            <a:endParaRPr lang="en-US" sz="4000" b="1" i="0" dirty="0">
              <a:solidFill>
                <a:srgbClr val="C00000"/>
              </a:solidFill>
              <a:effectLst/>
              <a:latin typeface="erdana"/>
            </a:endParaRPr>
          </a:p>
        </p:txBody>
      </p:sp>
    </p:spTree>
    <p:extLst>
      <p:ext uri="{BB962C8B-B14F-4D97-AF65-F5344CB8AC3E}">
        <p14:creationId xmlns:p14="http://schemas.microsoft.com/office/powerpoint/2010/main" val="379344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2136710" y="71925"/>
            <a:ext cx="6214188" cy="584775"/>
          </a:xfrm>
          <a:prstGeom prst="rect">
            <a:avLst/>
          </a:prstGeom>
          <a:noFill/>
        </p:spPr>
        <p:txBody>
          <a:bodyPr wrap="square">
            <a:spAutoFit/>
          </a:bodyPr>
          <a:lstStyle/>
          <a:p>
            <a:pPr algn="just"/>
            <a:r>
              <a:rPr lang="en-US" sz="3200" b="0" i="0" dirty="0">
                <a:solidFill>
                  <a:srgbClr val="610B38"/>
                </a:solidFill>
                <a:effectLst/>
                <a:latin typeface="erdana"/>
              </a:rPr>
              <a:t>How Supervised Learning Works?</a:t>
            </a:r>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0" y="995200"/>
            <a:ext cx="9024257" cy="4556514"/>
          </a:xfrm>
        </p:spPr>
        <p:txBody>
          <a:bodyPr rtlCol="0">
            <a:normAutofit/>
          </a:bodyPr>
          <a:lstStyle/>
          <a:p>
            <a:r>
              <a:rPr lang="en-US" dirty="0"/>
              <a:t>In supervised learning, models are trained using labelled dataset, where the model learns about each type of data. Once the training process is completed, the model is tested on the basis of test data (a subset of the training set), and then it predicts the output.</a:t>
            </a:r>
            <a:endParaRPr lang="en-IN" b="1" dirty="0"/>
          </a:p>
        </p:txBody>
      </p:sp>
      <p:pic>
        <p:nvPicPr>
          <p:cNvPr id="3" name="Picture 2">
            <a:extLst>
              <a:ext uri="{FF2B5EF4-FFF2-40B4-BE49-F238E27FC236}">
                <a16:creationId xmlns:a16="http://schemas.microsoft.com/office/drawing/2014/main" id="{91CB0FC1-86A2-30D1-6735-886126AE5AD3}"/>
              </a:ext>
            </a:extLst>
          </p:cNvPr>
          <p:cNvPicPr>
            <a:picLocks noChangeAspect="1"/>
          </p:cNvPicPr>
          <p:nvPr/>
        </p:nvPicPr>
        <p:blipFill>
          <a:blip r:embed="rId2"/>
          <a:stretch>
            <a:fillRect/>
          </a:stretch>
        </p:blipFill>
        <p:spPr>
          <a:xfrm>
            <a:off x="712139" y="2262578"/>
            <a:ext cx="7638759" cy="3754350"/>
          </a:xfrm>
          <a:prstGeom prst="rect">
            <a:avLst/>
          </a:prstGeom>
        </p:spPr>
      </p:pic>
    </p:spTree>
    <p:extLst>
      <p:ext uri="{BB962C8B-B14F-4D97-AF65-F5344CB8AC3E}">
        <p14:creationId xmlns:p14="http://schemas.microsoft.com/office/powerpoint/2010/main" val="119692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4" name="TextBox 3">
            <a:extLst>
              <a:ext uri="{FF2B5EF4-FFF2-40B4-BE49-F238E27FC236}">
                <a16:creationId xmlns:a16="http://schemas.microsoft.com/office/drawing/2014/main" id="{482666C7-1494-22AD-5D6B-D731D6C30F69}"/>
              </a:ext>
            </a:extLst>
          </p:cNvPr>
          <p:cNvSpPr txBox="1"/>
          <p:nvPr/>
        </p:nvSpPr>
        <p:spPr>
          <a:xfrm>
            <a:off x="1194998" y="10401"/>
            <a:ext cx="6195527" cy="1138773"/>
          </a:xfrm>
          <a:prstGeom prst="rect">
            <a:avLst/>
          </a:prstGeom>
          <a:noFill/>
        </p:spPr>
        <p:txBody>
          <a:bodyPr wrap="square">
            <a:spAutoFit/>
          </a:bodyPr>
          <a:lstStyle/>
          <a:p>
            <a:pPr algn="ctr"/>
            <a:r>
              <a:rPr lang="en-US" sz="4000" b="1" i="0" dirty="0">
                <a:solidFill>
                  <a:srgbClr val="C00000"/>
                </a:solidFill>
                <a:effectLst/>
                <a:latin typeface="erdana"/>
              </a:rPr>
              <a:t>Non Linear Regression</a:t>
            </a:r>
          </a:p>
          <a:p>
            <a:pPr algn="ctr"/>
            <a:r>
              <a:rPr lang="en-US" sz="2800" b="1" dirty="0">
                <a:solidFill>
                  <a:srgbClr val="C00000"/>
                </a:solidFill>
                <a:latin typeface="erdana"/>
              </a:rPr>
              <a:t>(Polynomial Regression)</a:t>
            </a:r>
            <a:endParaRPr lang="en-US" sz="2800" b="1" i="0" dirty="0">
              <a:solidFill>
                <a:srgbClr val="C00000"/>
              </a:solidFill>
              <a:effectLst/>
              <a:latin typeface="erdana"/>
            </a:endParaRPr>
          </a:p>
        </p:txBody>
      </p:sp>
      <p:sp>
        <p:nvSpPr>
          <p:cNvPr id="2" name="TextBox 1">
            <a:extLst>
              <a:ext uri="{FF2B5EF4-FFF2-40B4-BE49-F238E27FC236}">
                <a16:creationId xmlns:a16="http://schemas.microsoft.com/office/drawing/2014/main" id="{816F6061-958E-D39A-CC1D-B4EEB34B7663}"/>
              </a:ext>
            </a:extLst>
          </p:cNvPr>
          <p:cNvSpPr txBox="1"/>
          <p:nvPr/>
        </p:nvSpPr>
        <p:spPr>
          <a:xfrm>
            <a:off x="233265" y="1259633"/>
            <a:ext cx="8565502" cy="4154984"/>
          </a:xfrm>
          <a:prstGeom prst="rect">
            <a:avLst/>
          </a:prstGeom>
          <a:noFill/>
        </p:spPr>
        <p:txBody>
          <a:bodyPr wrap="square" rtlCol="0">
            <a:spAutoFit/>
          </a:bodyPr>
          <a:lstStyle/>
          <a:p>
            <a:pPr algn="just"/>
            <a:r>
              <a:rPr lang="en-US" sz="2400" b="1" i="0" dirty="0">
                <a:solidFill>
                  <a:srgbClr val="374151"/>
                </a:solidFill>
                <a:effectLst/>
                <a:latin typeface="Söhne"/>
              </a:rPr>
              <a:t>Polynomial Regression is a special case of linear regression in which the relationship between the independent variable x and dependent variable y is modeled as an nth degree polynomial. The model function for polynomial regression is given as:</a:t>
            </a:r>
          </a:p>
          <a:p>
            <a:pPr algn="just"/>
            <a:endParaRPr lang="en-US" sz="2400" b="1" i="0" dirty="0">
              <a:solidFill>
                <a:srgbClr val="374151"/>
              </a:solidFill>
              <a:effectLst/>
              <a:latin typeface="Söhne"/>
            </a:endParaRPr>
          </a:p>
          <a:p>
            <a:pPr algn="just"/>
            <a:r>
              <a:rPr lang="en-US" sz="2400" b="1" i="0" dirty="0">
                <a:solidFill>
                  <a:srgbClr val="374151"/>
                </a:solidFill>
                <a:effectLst/>
                <a:latin typeface="Söhne"/>
              </a:rPr>
              <a:t>y = w</a:t>
            </a:r>
            <a:r>
              <a:rPr lang="en-US" sz="2400" b="1" i="0" baseline="-25000" dirty="0">
                <a:solidFill>
                  <a:srgbClr val="374151"/>
                </a:solidFill>
                <a:effectLst/>
                <a:latin typeface="Söhne"/>
              </a:rPr>
              <a:t>0</a:t>
            </a:r>
            <a:r>
              <a:rPr lang="en-US" sz="2400" b="1" i="0" dirty="0">
                <a:solidFill>
                  <a:srgbClr val="374151"/>
                </a:solidFill>
                <a:effectLst/>
                <a:latin typeface="Söhne"/>
              </a:rPr>
              <a:t> + w</a:t>
            </a:r>
            <a:r>
              <a:rPr lang="en-US" sz="2400" b="1" i="0" baseline="-25000" dirty="0">
                <a:solidFill>
                  <a:srgbClr val="374151"/>
                </a:solidFill>
                <a:effectLst/>
                <a:latin typeface="Söhne"/>
              </a:rPr>
              <a:t>1</a:t>
            </a:r>
            <a:r>
              <a:rPr lang="en-US" sz="2400" b="1" i="1" dirty="0">
                <a:solidFill>
                  <a:srgbClr val="374151"/>
                </a:solidFill>
                <a:effectLst/>
                <a:latin typeface="Söhne"/>
              </a:rPr>
              <a:t>x + w</a:t>
            </a:r>
            <a:r>
              <a:rPr lang="en-US" sz="2400" b="1" i="1" baseline="-25000" dirty="0">
                <a:solidFill>
                  <a:srgbClr val="374151"/>
                </a:solidFill>
                <a:effectLst/>
                <a:latin typeface="Söhne"/>
              </a:rPr>
              <a:t>2</a:t>
            </a:r>
            <a:r>
              <a:rPr lang="en-US" sz="2400" b="1" i="0" dirty="0">
                <a:solidFill>
                  <a:srgbClr val="374151"/>
                </a:solidFill>
                <a:effectLst/>
                <a:latin typeface="Söhne"/>
              </a:rPr>
              <a:t>x^2 + ... + </a:t>
            </a:r>
            <a:r>
              <a:rPr lang="en-US" sz="2400" b="1" i="0" dirty="0" err="1">
                <a:solidFill>
                  <a:srgbClr val="374151"/>
                </a:solidFill>
                <a:effectLst/>
                <a:latin typeface="Söhne"/>
              </a:rPr>
              <a:t>w</a:t>
            </a:r>
            <a:r>
              <a:rPr lang="en-US" sz="2400" b="1" i="0" baseline="-25000" dirty="0" err="1">
                <a:solidFill>
                  <a:srgbClr val="374151"/>
                </a:solidFill>
                <a:effectLst/>
                <a:latin typeface="Söhne"/>
              </a:rPr>
              <a:t>n</a:t>
            </a:r>
            <a:r>
              <a:rPr lang="en-US" sz="2400" b="1" i="0" dirty="0">
                <a:solidFill>
                  <a:srgbClr val="374151"/>
                </a:solidFill>
                <a:effectLst/>
                <a:latin typeface="Söhne"/>
              </a:rPr>
              <a:t>*</a:t>
            </a:r>
            <a:r>
              <a:rPr lang="en-US" sz="2400" b="1" i="0" dirty="0" err="1">
                <a:solidFill>
                  <a:srgbClr val="374151"/>
                </a:solidFill>
                <a:effectLst/>
                <a:latin typeface="Söhne"/>
              </a:rPr>
              <a:t>x^n</a:t>
            </a:r>
            <a:endParaRPr lang="en-US" sz="2400" b="1" i="0" dirty="0">
              <a:solidFill>
                <a:srgbClr val="374151"/>
              </a:solidFill>
              <a:effectLst/>
              <a:latin typeface="Söhne"/>
            </a:endParaRPr>
          </a:p>
          <a:p>
            <a:pPr algn="just"/>
            <a:endParaRPr lang="en-US" sz="2400" b="1" i="0" dirty="0">
              <a:solidFill>
                <a:srgbClr val="374151"/>
              </a:solidFill>
              <a:effectLst/>
              <a:latin typeface="Söhne"/>
            </a:endParaRPr>
          </a:p>
          <a:p>
            <a:pPr algn="just"/>
            <a:r>
              <a:rPr lang="en-US" sz="2400" b="1" i="0" dirty="0">
                <a:solidFill>
                  <a:srgbClr val="374151"/>
                </a:solidFill>
                <a:effectLst/>
                <a:latin typeface="Söhne"/>
              </a:rPr>
              <a:t>where y is the dependent variable, x is the independent variable, w</a:t>
            </a:r>
            <a:r>
              <a:rPr lang="en-US" sz="2400" b="1" i="0" baseline="-25000" dirty="0">
                <a:solidFill>
                  <a:srgbClr val="374151"/>
                </a:solidFill>
                <a:effectLst/>
                <a:latin typeface="Söhne"/>
              </a:rPr>
              <a:t>0</a:t>
            </a:r>
            <a:r>
              <a:rPr lang="en-US" sz="2400" b="1" baseline="-25000" dirty="0">
                <a:solidFill>
                  <a:srgbClr val="374151"/>
                </a:solidFill>
                <a:latin typeface="Söhne"/>
              </a:rPr>
              <a:t>,</a:t>
            </a:r>
            <a:r>
              <a:rPr lang="en-US" sz="2400" b="1" i="0" dirty="0">
                <a:solidFill>
                  <a:srgbClr val="374151"/>
                </a:solidFill>
                <a:effectLst/>
                <a:latin typeface="Söhne"/>
              </a:rPr>
              <a:t> w</a:t>
            </a:r>
            <a:r>
              <a:rPr lang="en-US" sz="2400" b="1" i="0" baseline="-25000" dirty="0">
                <a:solidFill>
                  <a:srgbClr val="374151"/>
                </a:solidFill>
                <a:effectLst/>
                <a:latin typeface="Söhne"/>
              </a:rPr>
              <a:t>1</a:t>
            </a:r>
            <a:r>
              <a:rPr lang="en-US" sz="2400" b="1" i="1" baseline="-25000" dirty="0">
                <a:solidFill>
                  <a:srgbClr val="374151"/>
                </a:solidFill>
                <a:latin typeface="Söhne"/>
              </a:rPr>
              <a:t>,</a:t>
            </a:r>
            <a:r>
              <a:rPr lang="en-US" sz="2400" b="1" i="1" dirty="0">
                <a:solidFill>
                  <a:srgbClr val="374151"/>
                </a:solidFill>
                <a:effectLst/>
                <a:latin typeface="Söhne"/>
              </a:rPr>
              <a:t> w</a:t>
            </a:r>
            <a:r>
              <a:rPr lang="en-US" sz="2400" b="1" i="1" baseline="-25000" dirty="0">
                <a:solidFill>
                  <a:srgbClr val="374151"/>
                </a:solidFill>
                <a:effectLst/>
                <a:latin typeface="Söhne"/>
              </a:rPr>
              <a:t>2 </a:t>
            </a:r>
            <a:r>
              <a:rPr lang="en-US" sz="2400" b="1" i="0" dirty="0">
                <a:solidFill>
                  <a:srgbClr val="374151"/>
                </a:solidFill>
                <a:effectLst/>
                <a:latin typeface="Söhne"/>
              </a:rPr>
              <a:t>, ..., </a:t>
            </a:r>
            <a:r>
              <a:rPr lang="en-US" sz="2400" b="1" i="0" dirty="0" err="1">
                <a:solidFill>
                  <a:srgbClr val="374151"/>
                </a:solidFill>
                <a:effectLst/>
                <a:latin typeface="Söhne"/>
              </a:rPr>
              <a:t>w</a:t>
            </a:r>
            <a:r>
              <a:rPr lang="en-US" sz="2400" b="1" i="0" baseline="-25000" dirty="0" err="1">
                <a:solidFill>
                  <a:srgbClr val="374151"/>
                </a:solidFill>
                <a:effectLst/>
                <a:latin typeface="Söhne"/>
              </a:rPr>
              <a:t>n</a:t>
            </a:r>
            <a:r>
              <a:rPr lang="en-US" sz="2400" b="1" i="0" dirty="0">
                <a:solidFill>
                  <a:srgbClr val="374151"/>
                </a:solidFill>
                <a:effectLst/>
                <a:latin typeface="Söhne"/>
              </a:rPr>
              <a:t> are the coefficients and n is the degree of the polynomial.</a:t>
            </a:r>
          </a:p>
          <a:p>
            <a:pPr algn="just"/>
            <a:endParaRPr lang="en-US" sz="2400" b="1" dirty="0"/>
          </a:p>
        </p:txBody>
      </p:sp>
    </p:spTree>
    <p:extLst>
      <p:ext uri="{BB962C8B-B14F-4D97-AF65-F5344CB8AC3E}">
        <p14:creationId xmlns:p14="http://schemas.microsoft.com/office/powerpoint/2010/main" val="135584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5" name="TextBox 4">
            <a:extLst>
              <a:ext uri="{FF2B5EF4-FFF2-40B4-BE49-F238E27FC236}">
                <a16:creationId xmlns:a16="http://schemas.microsoft.com/office/drawing/2014/main" id="{0949902D-B7A7-2A98-E581-04F7C3F1B2F7}"/>
              </a:ext>
            </a:extLst>
          </p:cNvPr>
          <p:cNvSpPr txBox="1"/>
          <p:nvPr/>
        </p:nvSpPr>
        <p:spPr>
          <a:xfrm>
            <a:off x="1377186" y="135699"/>
            <a:ext cx="6671388" cy="1138773"/>
          </a:xfrm>
          <a:prstGeom prst="rect">
            <a:avLst/>
          </a:prstGeom>
          <a:noFill/>
        </p:spPr>
        <p:txBody>
          <a:bodyPr wrap="square">
            <a:spAutoFit/>
          </a:bodyPr>
          <a:lstStyle/>
          <a:p>
            <a:pPr algn="ctr"/>
            <a:r>
              <a:rPr lang="en-US" sz="2000" b="1" i="0" dirty="0">
                <a:solidFill>
                  <a:srgbClr val="C00000"/>
                </a:solidFill>
                <a:effectLst/>
                <a:latin typeface="erdana"/>
              </a:rPr>
              <a:t>Non Linear Regression </a:t>
            </a:r>
            <a:r>
              <a:rPr lang="en-US" sz="2000" b="1" dirty="0">
                <a:solidFill>
                  <a:srgbClr val="C00000"/>
                </a:solidFill>
                <a:latin typeface="erdana"/>
              </a:rPr>
              <a:t>(Polynomial Regression)</a:t>
            </a:r>
            <a:endParaRPr lang="en-US" sz="2000" b="1" i="0" dirty="0">
              <a:solidFill>
                <a:srgbClr val="C00000"/>
              </a:solidFill>
              <a:effectLst/>
              <a:latin typeface="erdana"/>
            </a:endParaRPr>
          </a:p>
          <a:p>
            <a:pPr algn="ctr"/>
            <a:r>
              <a:rPr lang="en-US" sz="2400" b="1" i="0" dirty="0">
                <a:solidFill>
                  <a:srgbClr val="C00000"/>
                </a:solidFill>
                <a:effectLst/>
                <a:latin typeface="erdana"/>
              </a:rPr>
              <a:t> </a:t>
            </a:r>
          </a:p>
          <a:p>
            <a:pPr algn="ctr"/>
            <a:endParaRPr lang="en-US" sz="2400" b="1" i="0" dirty="0">
              <a:solidFill>
                <a:srgbClr val="C00000"/>
              </a:solidFill>
              <a:effectLst/>
              <a:latin typeface="erdana"/>
            </a:endParaRPr>
          </a:p>
        </p:txBody>
      </p:sp>
      <p:sp>
        <p:nvSpPr>
          <p:cNvPr id="6" name="TextBox 5">
            <a:extLst>
              <a:ext uri="{FF2B5EF4-FFF2-40B4-BE49-F238E27FC236}">
                <a16:creationId xmlns:a16="http://schemas.microsoft.com/office/drawing/2014/main" id="{19C4BACD-62E2-ED7C-EB53-321CD40639A4}"/>
              </a:ext>
            </a:extLst>
          </p:cNvPr>
          <p:cNvSpPr txBox="1"/>
          <p:nvPr/>
        </p:nvSpPr>
        <p:spPr>
          <a:xfrm>
            <a:off x="191277" y="5708825"/>
            <a:ext cx="8630816" cy="923330"/>
          </a:xfrm>
          <a:prstGeom prst="rect">
            <a:avLst/>
          </a:prstGeom>
          <a:noFill/>
        </p:spPr>
        <p:txBody>
          <a:bodyPr wrap="square" rtlCol="0">
            <a:spAutoFit/>
          </a:bodyPr>
          <a:lstStyle/>
          <a:p>
            <a:r>
              <a:rPr lang="en-US" b="1" dirty="0">
                <a:solidFill>
                  <a:srgbClr val="C00000"/>
                </a:solidFill>
              </a:rPr>
              <a:t>X and Y has been reshaped to 5,1</a:t>
            </a:r>
          </a:p>
          <a:p>
            <a:r>
              <a:rPr lang="en-US" b="1" dirty="0" err="1">
                <a:solidFill>
                  <a:srgbClr val="C00000"/>
                </a:solidFill>
              </a:rPr>
              <a:t>Yh</a:t>
            </a:r>
            <a:r>
              <a:rPr lang="en-US" b="1" dirty="0">
                <a:solidFill>
                  <a:srgbClr val="C00000"/>
                </a:solidFill>
              </a:rPr>
              <a:t> is now a polynomial equation</a:t>
            </a:r>
          </a:p>
          <a:p>
            <a:r>
              <a:rPr lang="en-US" b="1" dirty="0">
                <a:solidFill>
                  <a:srgbClr val="C00000"/>
                </a:solidFill>
              </a:rPr>
              <a:t>y is our target and (x, x**2) is our feature set</a:t>
            </a:r>
          </a:p>
        </p:txBody>
      </p:sp>
      <p:pic>
        <p:nvPicPr>
          <p:cNvPr id="10" name="Picture 9">
            <a:extLst>
              <a:ext uri="{FF2B5EF4-FFF2-40B4-BE49-F238E27FC236}">
                <a16:creationId xmlns:a16="http://schemas.microsoft.com/office/drawing/2014/main" id="{F058591D-F988-9B9D-2058-6FCEDD2F13F5}"/>
              </a:ext>
            </a:extLst>
          </p:cNvPr>
          <p:cNvPicPr>
            <a:picLocks noChangeAspect="1"/>
          </p:cNvPicPr>
          <p:nvPr/>
        </p:nvPicPr>
        <p:blipFill>
          <a:blip r:embed="rId2"/>
          <a:stretch>
            <a:fillRect/>
          </a:stretch>
        </p:blipFill>
        <p:spPr>
          <a:xfrm>
            <a:off x="10011" y="532976"/>
            <a:ext cx="9144000" cy="5175849"/>
          </a:xfrm>
          <a:prstGeom prst="rect">
            <a:avLst/>
          </a:prstGeom>
        </p:spPr>
      </p:pic>
      <p:sp>
        <p:nvSpPr>
          <p:cNvPr id="2" name="TextBox 1">
            <a:extLst>
              <a:ext uri="{FF2B5EF4-FFF2-40B4-BE49-F238E27FC236}">
                <a16:creationId xmlns:a16="http://schemas.microsoft.com/office/drawing/2014/main" id="{370D2527-774D-B4DD-7C8E-F8E222F998E2}"/>
              </a:ext>
            </a:extLst>
          </p:cNvPr>
          <p:cNvSpPr txBox="1"/>
          <p:nvPr/>
        </p:nvSpPr>
        <p:spPr>
          <a:xfrm>
            <a:off x="5472403" y="1274472"/>
            <a:ext cx="2640563" cy="379591"/>
          </a:xfrm>
          <a:prstGeom prst="rect">
            <a:avLst/>
          </a:prstGeom>
          <a:noFill/>
        </p:spPr>
        <p:txBody>
          <a:bodyPr wrap="square" rtlCol="0">
            <a:spAutoFit/>
          </a:bodyPr>
          <a:lstStyle/>
          <a:p>
            <a:r>
              <a:rPr lang="en-US" sz="1800" b="1" i="0" dirty="0" err="1">
                <a:solidFill>
                  <a:srgbClr val="374151"/>
                </a:solidFill>
                <a:effectLst/>
                <a:latin typeface="Söhne"/>
              </a:rPr>
              <a:t>y</a:t>
            </a:r>
            <a:r>
              <a:rPr lang="en-US" sz="2800" b="1" i="0" baseline="-25000" dirty="0" err="1">
                <a:solidFill>
                  <a:srgbClr val="374151"/>
                </a:solidFill>
                <a:effectLst/>
                <a:latin typeface="Söhne"/>
              </a:rPr>
              <a:t>h</a:t>
            </a:r>
            <a:r>
              <a:rPr lang="en-US" sz="1800" b="1" i="0" dirty="0">
                <a:solidFill>
                  <a:srgbClr val="374151"/>
                </a:solidFill>
                <a:effectLst/>
                <a:latin typeface="Söhne"/>
              </a:rPr>
              <a:t> = w</a:t>
            </a:r>
            <a:r>
              <a:rPr lang="en-US" sz="1800" b="1" i="0" baseline="-25000" dirty="0">
                <a:solidFill>
                  <a:srgbClr val="374151"/>
                </a:solidFill>
                <a:effectLst/>
                <a:latin typeface="Söhne"/>
              </a:rPr>
              <a:t>0</a:t>
            </a:r>
            <a:r>
              <a:rPr lang="en-US" sz="1800" b="1" i="0" dirty="0">
                <a:solidFill>
                  <a:srgbClr val="374151"/>
                </a:solidFill>
                <a:effectLst/>
                <a:latin typeface="Söhne"/>
              </a:rPr>
              <a:t> + w</a:t>
            </a:r>
            <a:r>
              <a:rPr lang="en-US" sz="1800" b="1" i="0" baseline="-25000" dirty="0">
                <a:solidFill>
                  <a:srgbClr val="374151"/>
                </a:solidFill>
                <a:effectLst/>
                <a:latin typeface="Söhne"/>
              </a:rPr>
              <a:t>1</a:t>
            </a:r>
            <a:r>
              <a:rPr lang="en-US" sz="1800" b="1" i="1" dirty="0">
                <a:solidFill>
                  <a:srgbClr val="374151"/>
                </a:solidFill>
                <a:effectLst/>
                <a:latin typeface="Söhne"/>
              </a:rPr>
              <a:t>x + w</a:t>
            </a:r>
            <a:r>
              <a:rPr lang="en-US" sz="1800" b="1" i="1" baseline="-25000" dirty="0">
                <a:solidFill>
                  <a:srgbClr val="374151"/>
                </a:solidFill>
                <a:effectLst/>
                <a:latin typeface="Söhne"/>
              </a:rPr>
              <a:t>2</a:t>
            </a:r>
            <a:r>
              <a:rPr lang="en-US" sz="1800" b="1" i="0" dirty="0">
                <a:solidFill>
                  <a:srgbClr val="374151"/>
                </a:solidFill>
                <a:effectLst/>
                <a:latin typeface="Söhne"/>
              </a:rPr>
              <a:t>x^2</a:t>
            </a:r>
            <a:endParaRPr lang="en-US" dirty="0"/>
          </a:p>
        </p:txBody>
      </p:sp>
      <p:sp>
        <p:nvSpPr>
          <p:cNvPr id="3" name="TextBox 2">
            <a:extLst>
              <a:ext uri="{FF2B5EF4-FFF2-40B4-BE49-F238E27FC236}">
                <a16:creationId xmlns:a16="http://schemas.microsoft.com/office/drawing/2014/main" id="{F39248CC-703F-A67C-43C3-4CB51C9B5C10}"/>
              </a:ext>
            </a:extLst>
          </p:cNvPr>
          <p:cNvSpPr txBox="1"/>
          <p:nvPr/>
        </p:nvSpPr>
        <p:spPr>
          <a:xfrm>
            <a:off x="5838386" y="1047769"/>
            <a:ext cx="2210188" cy="369332"/>
          </a:xfrm>
          <a:prstGeom prst="rect">
            <a:avLst/>
          </a:prstGeom>
          <a:noFill/>
        </p:spPr>
        <p:txBody>
          <a:bodyPr wrap="square" rtlCol="0">
            <a:spAutoFit/>
          </a:bodyPr>
          <a:lstStyle/>
          <a:p>
            <a:r>
              <a:rPr lang="en-US" dirty="0"/>
              <a:t>Polynomial is:-</a:t>
            </a:r>
          </a:p>
        </p:txBody>
      </p:sp>
    </p:spTree>
    <p:extLst>
      <p:ext uri="{BB962C8B-B14F-4D97-AF65-F5344CB8AC3E}">
        <p14:creationId xmlns:p14="http://schemas.microsoft.com/office/powerpoint/2010/main" val="1660469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5" name="TextBox 4">
            <a:extLst>
              <a:ext uri="{FF2B5EF4-FFF2-40B4-BE49-F238E27FC236}">
                <a16:creationId xmlns:a16="http://schemas.microsoft.com/office/drawing/2014/main" id="{0949902D-B7A7-2A98-E581-04F7C3F1B2F7}"/>
              </a:ext>
            </a:extLst>
          </p:cNvPr>
          <p:cNvSpPr txBox="1"/>
          <p:nvPr/>
        </p:nvSpPr>
        <p:spPr>
          <a:xfrm>
            <a:off x="2220685" y="74143"/>
            <a:ext cx="4572000" cy="954107"/>
          </a:xfrm>
          <a:prstGeom prst="rect">
            <a:avLst/>
          </a:prstGeom>
          <a:noFill/>
        </p:spPr>
        <p:txBody>
          <a:bodyPr wrap="square">
            <a:spAutoFit/>
          </a:bodyPr>
          <a:lstStyle/>
          <a:p>
            <a:pPr algn="ctr"/>
            <a:r>
              <a:rPr lang="en-US" sz="2800" b="1" i="0" dirty="0">
                <a:solidFill>
                  <a:srgbClr val="C00000"/>
                </a:solidFill>
                <a:effectLst/>
                <a:latin typeface="erdana"/>
              </a:rPr>
              <a:t>Non Linear Regression </a:t>
            </a:r>
            <a:r>
              <a:rPr lang="en-US" sz="2800" b="1" dirty="0">
                <a:solidFill>
                  <a:srgbClr val="C00000"/>
                </a:solidFill>
                <a:latin typeface="erdana"/>
              </a:rPr>
              <a:t>(Polynomial Regression)</a:t>
            </a:r>
            <a:endParaRPr lang="en-US" sz="2800" b="1" i="0" dirty="0">
              <a:solidFill>
                <a:srgbClr val="C00000"/>
              </a:solidFill>
              <a:effectLst/>
              <a:latin typeface="erdana"/>
            </a:endParaRPr>
          </a:p>
        </p:txBody>
      </p:sp>
      <p:pic>
        <p:nvPicPr>
          <p:cNvPr id="3" name="Picture 2">
            <a:extLst>
              <a:ext uri="{FF2B5EF4-FFF2-40B4-BE49-F238E27FC236}">
                <a16:creationId xmlns:a16="http://schemas.microsoft.com/office/drawing/2014/main" id="{7DCE40CC-B168-4188-70D8-1591BC5740B8}"/>
              </a:ext>
            </a:extLst>
          </p:cNvPr>
          <p:cNvPicPr>
            <a:picLocks noChangeAspect="1"/>
          </p:cNvPicPr>
          <p:nvPr/>
        </p:nvPicPr>
        <p:blipFill>
          <a:blip r:embed="rId2"/>
          <a:stretch>
            <a:fillRect/>
          </a:stretch>
        </p:blipFill>
        <p:spPr>
          <a:xfrm>
            <a:off x="786395" y="1152448"/>
            <a:ext cx="5041789" cy="3904619"/>
          </a:xfrm>
          <a:prstGeom prst="rect">
            <a:avLst/>
          </a:prstGeom>
        </p:spPr>
      </p:pic>
    </p:spTree>
    <p:extLst>
      <p:ext uri="{BB962C8B-B14F-4D97-AF65-F5344CB8AC3E}">
        <p14:creationId xmlns:p14="http://schemas.microsoft.com/office/powerpoint/2010/main" val="3623351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5" name="TextBox 4">
            <a:extLst>
              <a:ext uri="{FF2B5EF4-FFF2-40B4-BE49-F238E27FC236}">
                <a16:creationId xmlns:a16="http://schemas.microsoft.com/office/drawing/2014/main" id="{0949902D-B7A7-2A98-E581-04F7C3F1B2F7}"/>
              </a:ext>
            </a:extLst>
          </p:cNvPr>
          <p:cNvSpPr txBox="1"/>
          <p:nvPr/>
        </p:nvSpPr>
        <p:spPr>
          <a:xfrm>
            <a:off x="2220685" y="74143"/>
            <a:ext cx="5868956" cy="369332"/>
          </a:xfrm>
          <a:prstGeom prst="rect">
            <a:avLst/>
          </a:prstGeom>
          <a:noFill/>
        </p:spPr>
        <p:txBody>
          <a:bodyPr wrap="square">
            <a:spAutoFit/>
          </a:bodyPr>
          <a:lstStyle/>
          <a:p>
            <a:pPr algn="ctr"/>
            <a:r>
              <a:rPr lang="en-US" sz="1800" b="1" i="0" dirty="0">
                <a:solidFill>
                  <a:srgbClr val="C00000"/>
                </a:solidFill>
                <a:effectLst/>
                <a:latin typeface="erdana"/>
              </a:rPr>
              <a:t>Non Linear Regression </a:t>
            </a:r>
            <a:r>
              <a:rPr lang="en-US" sz="1800" b="1" dirty="0">
                <a:solidFill>
                  <a:srgbClr val="C00000"/>
                </a:solidFill>
                <a:latin typeface="erdana"/>
              </a:rPr>
              <a:t>(Polynomial Regression)</a:t>
            </a:r>
            <a:endParaRPr lang="en-US" sz="1800" b="1" i="0" dirty="0">
              <a:solidFill>
                <a:srgbClr val="C00000"/>
              </a:solidFill>
              <a:effectLst/>
              <a:latin typeface="erdana"/>
            </a:endParaRPr>
          </a:p>
        </p:txBody>
      </p:sp>
      <p:pic>
        <p:nvPicPr>
          <p:cNvPr id="7" name="Picture 6">
            <a:extLst>
              <a:ext uri="{FF2B5EF4-FFF2-40B4-BE49-F238E27FC236}">
                <a16:creationId xmlns:a16="http://schemas.microsoft.com/office/drawing/2014/main" id="{38794B36-7516-FF2B-D953-28DE5DC5556A}"/>
              </a:ext>
            </a:extLst>
          </p:cNvPr>
          <p:cNvPicPr>
            <a:picLocks noChangeAspect="1"/>
          </p:cNvPicPr>
          <p:nvPr/>
        </p:nvPicPr>
        <p:blipFill>
          <a:blip r:embed="rId2"/>
          <a:stretch>
            <a:fillRect/>
          </a:stretch>
        </p:blipFill>
        <p:spPr>
          <a:xfrm>
            <a:off x="251927" y="443475"/>
            <a:ext cx="6210300" cy="6410325"/>
          </a:xfrm>
          <a:prstGeom prst="rect">
            <a:avLst/>
          </a:prstGeom>
        </p:spPr>
      </p:pic>
    </p:spTree>
    <p:extLst>
      <p:ext uri="{BB962C8B-B14F-4D97-AF65-F5344CB8AC3E}">
        <p14:creationId xmlns:p14="http://schemas.microsoft.com/office/powerpoint/2010/main" val="234665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5" name="TextBox 4">
            <a:extLst>
              <a:ext uri="{FF2B5EF4-FFF2-40B4-BE49-F238E27FC236}">
                <a16:creationId xmlns:a16="http://schemas.microsoft.com/office/drawing/2014/main" id="{0949902D-B7A7-2A98-E581-04F7C3F1B2F7}"/>
              </a:ext>
            </a:extLst>
          </p:cNvPr>
          <p:cNvSpPr txBox="1"/>
          <p:nvPr/>
        </p:nvSpPr>
        <p:spPr>
          <a:xfrm>
            <a:off x="2220684" y="74143"/>
            <a:ext cx="5467739" cy="369332"/>
          </a:xfrm>
          <a:prstGeom prst="rect">
            <a:avLst/>
          </a:prstGeom>
          <a:noFill/>
        </p:spPr>
        <p:txBody>
          <a:bodyPr wrap="square">
            <a:spAutoFit/>
          </a:bodyPr>
          <a:lstStyle/>
          <a:p>
            <a:pPr algn="ctr"/>
            <a:r>
              <a:rPr lang="en-US" sz="1800" b="1" i="0" dirty="0">
                <a:solidFill>
                  <a:srgbClr val="C00000"/>
                </a:solidFill>
                <a:effectLst/>
                <a:latin typeface="erdana"/>
              </a:rPr>
              <a:t>Non Linear Regression </a:t>
            </a:r>
            <a:r>
              <a:rPr lang="en-US" sz="1800" b="1" dirty="0">
                <a:solidFill>
                  <a:srgbClr val="C00000"/>
                </a:solidFill>
                <a:latin typeface="erdana"/>
              </a:rPr>
              <a:t>(Polynomial Regression)</a:t>
            </a:r>
            <a:endParaRPr lang="en-US" sz="1800" b="1" i="0" dirty="0">
              <a:solidFill>
                <a:srgbClr val="C00000"/>
              </a:solidFill>
              <a:effectLst/>
              <a:latin typeface="erdana"/>
            </a:endParaRPr>
          </a:p>
        </p:txBody>
      </p:sp>
      <p:pic>
        <p:nvPicPr>
          <p:cNvPr id="3" name="Picture 2">
            <a:extLst>
              <a:ext uri="{FF2B5EF4-FFF2-40B4-BE49-F238E27FC236}">
                <a16:creationId xmlns:a16="http://schemas.microsoft.com/office/drawing/2014/main" id="{B4F38959-5F00-1205-D699-A2109260C70E}"/>
              </a:ext>
            </a:extLst>
          </p:cNvPr>
          <p:cNvPicPr>
            <a:picLocks noChangeAspect="1"/>
          </p:cNvPicPr>
          <p:nvPr/>
        </p:nvPicPr>
        <p:blipFill>
          <a:blip r:embed="rId2"/>
          <a:stretch>
            <a:fillRect/>
          </a:stretch>
        </p:blipFill>
        <p:spPr>
          <a:xfrm>
            <a:off x="32997" y="443475"/>
            <a:ext cx="5835957" cy="6190590"/>
          </a:xfrm>
          <a:prstGeom prst="rect">
            <a:avLst/>
          </a:prstGeom>
        </p:spPr>
      </p:pic>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646331"/>
          </a:xfrm>
          <a:prstGeom prst="rect">
            <a:avLst/>
          </a:prstGeom>
          <a:noFill/>
        </p:spPr>
        <p:txBody>
          <a:bodyPr wrap="square" rtlCol="0">
            <a:spAutoFit/>
          </a:bodyPr>
          <a:lstStyle/>
          <a:p>
            <a:r>
              <a:rPr lang="en-US" b="1" dirty="0"/>
              <a:t>Error is high, so we will adjust the learning rate</a:t>
            </a:r>
          </a:p>
        </p:txBody>
      </p:sp>
    </p:spTree>
    <p:extLst>
      <p:ext uri="{BB962C8B-B14F-4D97-AF65-F5344CB8AC3E}">
        <p14:creationId xmlns:p14="http://schemas.microsoft.com/office/powerpoint/2010/main" val="3417362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5" name="TextBox 4">
            <a:extLst>
              <a:ext uri="{FF2B5EF4-FFF2-40B4-BE49-F238E27FC236}">
                <a16:creationId xmlns:a16="http://schemas.microsoft.com/office/drawing/2014/main" id="{0949902D-B7A7-2A98-E581-04F7C3F1B2F7}"/>
              </a:ext>
            </a:extLst>
          </p:cNvPr>
          <p:cNvSpPr txBox="1"/>
          <p:nvPr/>
        </p:nvSpPr>
        <p:spPr>
          <a:xfrm>
            <a:off x="2220685" y="74143"/>
            <a:ext cx="5439748" cy="369332"/>
          </a:xfrm>
          <a:prstGeom prst="rect">
            <a:avLst/>
          </a:prstGeom>
          <a:noFill/>
        </p:spPr>
        <p:txBody>
          <a:bodyPr wrap="square">
            <a:spAutoFit/>
          </a:bodyPr>
          <a:lstStyle/>
          <a:p>
            <a:pPr algn="ctr"/>
            <a:r>
              <a:rPr lang="en-US" sz="1800" b="1" i="0" dirty="0">
                <a:solidFill>
                  <a:srgbClr val="C00000"/>
                </a:solidFill>
                <a:effectLst/>
                <a:latin typeface="erdana"/>
              </a:rPr>
              <a:t>Non Linear Regression </a:t>
            </a:r>
            <a:r>
              <a:rPr lang="en-US" sz="1800" b="1" dirty="0">
                <a:solidFill>
                  <a:srgbClr val="C00000"/>
                </a:solidFill>
                <a:latin typeface="erdana"/>
              </a:rPr>
              <a:t>(Polynomial Regression)</a:t>
            </a:r>
            <a:endParaRPr lang="en-US" sz="1800" b="1" i="0" dirty="0">
              <a:solidFill>
                <a:srgbClr val="C00000"/>
              </a:solidFill>
              <a:effectLst/>
              <a:latin typeface="erdana"/>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429891" y="4041151"/>
            <a:ext cx="2603240" cy="1323439"/>
          </a:xfrm>
          <a:prstGeom prst="rect">
            <a:avLst/>
          </a:prstGeom>
          <a:noFill/>
        </p:spPr>
        <p:txBody>
          <a:bodyPr wrap="square" rtlCol="0">
            <a:spAutoFit/>
          </a:bodyPr>
          <a:lstStyle/>
          <a:p>
            <a:r>
              <a:rPr lang="en-US" sz="2000" b="1" dirty="0">
                <a:solidFill>
                  <a:srgbClr val="C00000"/>
                </a:solidFill>
              </a:rPr>
              <a:t>Error becomes smaller as we adjusted the learning rate from 0.001 to 0.0001</a:t>
            </a:r>
          </a:p>
        </p:txBody>
      </p:sp>
      <p:pic>
        <p:nvPicPr>
          <p:cNvPr id="6" name="Picture 5">
            <a:extLst>
              <a:ext uri="{FF2B5EF4-FFF2-40B4-BE49-F238E27FC236}">
                <a16:creationId xmlns:a16="http://schemas.microsoft.com/office/drawing/2014/main" id="{39480424-0087-A4C6-8E26-106459657E41}"/>
              </a:ext>
            </a:extLst>
          </p:cNvPr>
          <p:cNvPicPr>
            <a:picLocks noChangeAspect="1"/>
          </p:cNvPicPr>
          <p:nvPr/>
        </p:nvPicPr>
        <p:blipFill>
          <a:blip r:embed="rId2"/>
          <a:stretch>
            <a:fillRect/>
          </a:stretch>
        </p:blipFill>
        <p:spPr>
          <a:xfrm>
            <a:off x="3213522" y="595177"/>
            <a:ext cx="5181600" cy="6248400"/>
          </a:xfrm>
          <a:prstGeom prst="rect">
            <a:avLst/>
          </a:prstGeom>
        </p:spPr>
      </p:pic>
    </p:spTree>
    <p:extLst>
      <p:ext uri="{BB962C8B-B14F-4D97-AF65-F5344CB8AC3E}">
        <p14:creationId xmlns:p14="http://schemas.microsoft.com/office/powerpoint/2010/main" val="576597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5" name="TextBox 4">
            <a:extLst>
              <a:ext uri="{FF2B5EF4-FFF2-40B4-BE49-F238E27FC236}">
                <a16:creationId xmlns:a16="http://schemas.microsoft.com/office/drawing/2014/main" id="{0949902D-B7A7-2A98-E581-04F7C3F1B2F7}"/>
              </a:ext>
            </a:extLst>
          </p:cNvPr>
          <p:cNvSpPr txBox="1"/>
          <p:nvPr/>
        </p:nvSpPr>
        <p:spPr>
          <a:xfrm>
            <a:off x="2220685" y="74143"/>
            <a:ext cx="5113176" cy="369332"/>
          </a:xfrm>
          <a:prstGeom prst="rect">
            <a:avLst/>
          </a:prstGeom>
          <a:noFill/>
        </p:spPr>
        <p:txBody>
          <a:bodyPr wrap="square">
            <a:spAutoFit/>
          </a:bodyPr>
          <a:lstStyle/>
          <a:p>
            <a:pPr algn="ctr"/>
            <a:r>
              <a:rPr lang="en-US" sz="1800" b="1" i="0" dirty="0">
                <a:solidFill>
                  <a:srgbClr val="C00000"/>
                </a:solidFill>
                <a:effectLst/>
                <a:latin typeface="erdana"/>
              </a:rPr>
              <a:t>Non Linear Regression </a:t>
            </a:r>
            <a:r>
              <a:rPr lang="en-US" sz="1800" b="1" dirty="0">
                <a:solidFill>
                  <a:srgbClr val="C00000"/>
                </a:solidFill>
                <a:latin typeface="erdana"/>
              </a:rPr>
              <a:t>(Polynomial Regression)</a:t>
            </a:r>
            <a:endParaRPr lang="en-US" sz="1800" b="1" i="0" dirty="0">
              <a:solidFill>
                <a:srgbClr val="C00000"/>
              </a:solidFill>
              <a:effectLst/>
              <a:latin typeface="erdana"/>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369332"/>
          </a:xfrm>
          <a:prstGeom prst="rect">
            <a:avLst/>
          </a:prstGeom>
          <a:noFill/>
        </p:spPr>
        <p:txBody>
          <a:bodyPr wrap="square" rtlCol="0">
            <a:spAutoFit/>
          </a:bodyPr>
          <a:lstStyle/>
          <a:p>
            <a:endParaRPr lang="en-US" b="1" dirty="0"/>
          </a:p>
        </p:txBody>
      </p:sp>
      <p:pic>
        <p:nvPicPr>
          <p:cNvPr id="3" name="Picture 2">
            <a:extLst>
              <a:ext uri="{FF2B5EF4-FFF2-40B4-BE49-F238E27FC236}">
                <a16:creationId xmlns:a16="http://schemas.microsoft.com/office/drawing/2014/main" id="{8D24A50B-75C9-4A7E-36E6-BA01013B0BB0}"/>
              </a:ext>
            </a:extLst>
          </p:cNvPr>
          <p:cNvPicPr>
            <a:picLocks noChangeAspect="1"/>
          </p:cNvPicPr>
          <p:nvPr/>
        </p:nvPicPr>
        <p:blipFill>
          <a:blip r:embed="rId2"/>
          <a:stretch>
            <a:fillRect/>
          </a:stretch>
        </p:blipFill>
        <p:spPr>
          <a:xfrm>
            <a:off x="282834" y="1496284"/>
            <a:ext cx="5343525" cy="4886325"/>
          </a:xfrm>
          <a:prstGeom prst="rect">
            <a:avLst/>
          </a:prstGeom>
        </p:spPr>
      </p:pic>
      <p:sp>
        <p:nvSpPr>
          <p:cNvPr id="7" name="TextBox 6">
            <a:extLst>
              <a:ext uri="{FF2B5EF4-FFF2-40B4-BE49-F238E27FC236}">
                <a16:creationId xmlns:a16="http://schemas.microsoft.com/office/drawing/2014/main" id="{F5F6F1C1-48A0-4A39-68FF-707AEECAD9EB}"/>
              </a:ext>
            </a:extLst>
          </p:cNvPr>
          <p:cNvSpPr txBox="1"/>
          <p:nvPr/>
        </p:nvSpPr>
        <p:spPr>
          <a:xfrm>
            <a:off x="270588" y="475391"/>
            <a:ext cx="5732204" cy="923330"/>
          </a:xfrm>
          <a:prstGeom prst="rect">
            <a:avLst/>
          </a:prstGeom>
          <a:noFill/>
        </p:spPr>
        <p:txBody>
          <a:bodyPr wrap="square" rtlCol="0">
            <a:spAutoFit/>
          </a:bodyPr>
          <a:lstStyle/>
          <a:p>
            <a:r>
              <a:rPr lang="en-US" b="1" dirty="0"/>
              <a:t>Putting it all together in a loop:-</a:t>
            </a:r>
          </a:p>
          <a:p>
            <a:endParaRPr lang="en-US" b="1" dirty="0"/>
          </a:p>
          <a:p>
            <a:r>
              <a:rPr lang="en-US" b="1" dirty="0"/>
              <a:t>Error starts to decrease…</a:t>
            </a:r>
          </a:p>
        </p:txBody>
      </p:sp>
      <p:pic>
        <p:nvPicPr>
          <p:cNvPr id="11" name="Picture 10">
            <a:extLst>
              <a:ext uri="{FF2B5EF4-FFF2-40B4-BE49-F238E27FC236}">
                <a16:creationId xmlns:a16="http://schemas.microsoft.com/office/drawing/2014/main" id="{49269EB4-7DD7-7A27-E3C9-FE630CF3B132}"/>
              </a:ext>
            </a:extLst>
          </p:cNvPr>
          <p:cNvPicPr>
            <a:picLocks noChangeAspect="1"/>
          </p:cNvPicPr>
          <p:nvPr/>
        </p:nvPicPr>
        <p:blipFill>
          <a:blip r:embed="rId3"/>
          <a:stretch>
            <a:fillRect/>
          </a:stretch>
        </p:blipFill>
        <p:spPr>
          <a:xfrm>
            <a:off x="5848058" y="3102428"/>
            <a:ext cx="2505075" cy="2057400"/>
          </a:xfrm>
          <a:prstGeom prst="rect">
            <a:avLst/>
          </a:prstGeom>
        </p:spPr>
      </p:pic>
      <p:sp>
        <p:nvSpPr>
          <p:cNvPr id="12" name="TextBox 11">
            <a:extLst>
              <a:ext uri="{FF2B5EF4-FFF2-40B4-BE49-F238E27FC236}">
                <a16:creationId xmlns:a16="http://schemas.microsoft.com/office/drawing/2014/main" id="{2695089E-352C-95A7-15DB-0A7BBDF61639}"/>
              </a:ext>
            </a:extLst>
          </p:cNvPr>
          <p:cNvSpPr txBox="1"/>
          <p:nvPr/>
        </p:nvSpPr>
        <p:spPr>
          <a:xfrm>
            <a:off x="5848738" y="5505061"/>
            <a:ext cx="2726775" cy="369332"/>
          </a:xfrm>
          <a:prstGeom prst="rect">
            <a:avLst/>
          </a:prstGeom>
          <a:noFill/>
        </p:spPr>
        <p:txBody>
          <a:bodyPr wrap="square" rtlCol="0">
            <a:spAutoFit/>
          </a:bodyPr>
          <a:lstStyle/>
          <a:p>
            <a:r>
              <a:rPr lang="en-US" dirty="0"/>
              <a:t>and came down to 14.424</a:t>
            </a:r>
          </a:p>
        </p:txBody>
      </p:sp>
    </p:spTree>
    <p:extLst>
      <p:ext uri="{BB962C8B-B14F-4D97-AF65-F5344CB8AC3E}">
        <p14:creationId xmlns:p14="http://schemas.microsoft.com/office/powerpoint/2010/main" val="3668255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5" name="TextBox 4">
            <a:extLst>
              <a:ext uri="{FF2B5EF4-FFF2-40B4-BE49-F238E27FC236}">
                <a16:creationId xmlns:a16="http://schemas.microsoft.com/office/drawing/2014/main" id="{0949902D-B7A7-2A98-E581-04F7C3F1B2F7}"/>
              </a:ext>
            </a:extLst>
          </p:cNvPr>
          <p:cNvSpPr txBox="1"/>
          <p:nvPr/>
        </p:nvSpPr>
        <p:spPr>
          <a:xfrm>
            <a:off x="2593546" y="-40597"/>
            <a:ext cx="5337473" cy="400110"/>
          </a:xfrm>
          <a:prstGeom prst="rect">
            <a:avLst/>
          </a:prstGeom>
          <a:noFill/>
        </p:spPr>
        <p:txBody>
          <a:bodyPr wrap="square">
            <a:spAutoFit/>
          </a:bodyPr>
          <a:lstStyle/>
          <a:p>
            <a:pPr algn="ctr"/>
            <a:r>
              <a:rPr lang="en-US" sz="2000" b="1" i="0" dirty="0">
                <a:solidFill>
                  <a:srgbClr val="C00000"/>
                </a:solidFill>
                <a:effectLst/>
                <a:latin typeface="erdana"/>
              </a:rPr>
              <a:t>Non Linear Regression </a:t>
            </a:r>
            <a:r>
              <a:rPr lang="en-US" sz="2000" b="1" dirty="0">
                <a:solidFill>
                  <a:srgbClr val="C00000"/>
                </a:solidFill>
                <a:latin typeface="erdana"/>
              </a:rPr>
              <a:t>(Polynomial Regression)</a:t>
            </a:r>
            <a:endParaRPr lang="en-US" sz="2000" b="1" i="0" dirty="0">
              <a:solidFill>
                <a:srgbClr val="C00000"/>
              </a:solidFill>
              <a:effectLst/>
              <a:latin typeface="erdana"/>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369332"/>
          </a:xfrm>
          <a:prstGeom prst="rect">
            <a:avLst/>
          </a:prstGeom>
          <a:noFill/>
        </p:spPr>
        <p:txBody>
          <a:bodyPr wrap="square" rtlCol="0">
            <a:spAutoFit/>
          </a:bodyPr>
          <a:lstStyle/>
          <a:p>
            <a:endParaRPr lang="en-US" b="1" dirty="0"/>
          </a:p>
        </p:txBody>
      </p:sp>
      <p:sp>
        <p:nvSpPr>
          <p:cNvPr id="7" name="TextBox 6">
            <a:extLst>
              <a:ext uri="{FF2B5EF4-FFF2-40B4-BE49-F238E27FC236}">
                <a16:creationId xmlns:a16="http://schemas.microsoft.com/office/drawing/2014/main" id="{F5F6F1C1-48A0-4A39-68FF-707AEECAD9EB}"/>
              </a:ext>
            </a:extLst>
          </p:cNvPr>
          <p:cNvSpPr txBox="1"/>
          <p:nvPr/>
        </p:nvSpPr>
        <p:spPr>
          <a:xfrm>
            <a:off x="251927" y="373458"/>
            <a:ext cx="5732204" cy="646331"/>
          </a:xfrm>
          <a:prstGeom prst="rect">
            <a:avLst/>
          </a:prstGeom>
          <a:noFill/>
        </p:spPr>
        <p:txBody>
          <a:bodyPr wrap="square" rtlCol="0">
            <a:spAutoFit/>
          </a:bodyPr>
          <a:lstStyle/>
          <a:p>
            <a:r>
              <a:rPr lang="en-US" b="1" dirty="0">
                <a:solidFill>
                  <a:srgbClr val="C00000"/>
                </a:solidFill>
              </a:rPr>
              <a:t>Error further decreased when we increased the number of iterations in the For loop to 1000.</a:t>
            </a:r>
          </a:p>
        </p:txBody>
      </p:sp>
      <p:sp>
        <p:nvSpPr>
          <p:cNvPr id="12" name="TextBox 11">
            <a:extLst>
              <a:ext uri="{FF2B5EF4-FFF2-40B4-BE49-F238E27FC236}">
                <a16:creationId xmlns:a16="http://schemas.microsoft.com/office/drawing/2014/main" id="{2695089E-352C-95A7-15DB-0A7BBDF61639}"/>
              </a:ext>
            </a:extLst>
          </p:cNvPr>
          <p:cNvSpPr txBox="1"/>
          <p:nvPr/>
        </p:nvSpPr>
        <p:spPr>
          <a:xfrm>
            <a:off x="5721462" y="6191055"/>
            <a:ext cx="2726775" cy="369332"/>
          </a:xfrm>
          <a:prstGeom prst="rect">
            <a:avLst/>
          </a:prstGeom>
          <a:noFill/>
        </p:spPr>
        <p:txBody>
          <a:bodyPr wrap="square" rtlCol="0">
            <a:spAutoFit/>
          </a:bodyPr>
          <a:lstStyle/>
          <a:p>
            <a:r>
              <a:rPr lang="en-US" b="1" dirty="0"/>
              <a:t>Error came down to 6.25</a:t>
            </a:r>
          </a:p>
        </p:txBody>
      </p:sp>
      <p:pic>
        <p:nvPicPr>
          <p:cNvPr id="6" name="Picture 5">
            <a:extLst>
              <a:ext uri="{FF2B5EF4-FFF2-40B4-BE49-F238E27FC236}">
                <a16:creationId xmlns:a16="http://schemas.microsoft.com/office/drawing/2014/main" id="{263FD766-38F1-A839-85B8-2FD58C41FBA7}"/>
              </a:ext>
            </a:extLst>
          </p:cNvPr>
          <p:cNvPicPr>
            <a:picLocks noChangeAspect="1"/>
          </p:cNvPicPr>
          <p:nvPr/>
        </p:nvPicPr>
        <p:blipFill>
          <a:blip r:embed="rId2"/>
          <a:stretch>
            <a:fillRect/>
          </a:stretch>
        </p:blipFill>
        <p:spPr>
          <a:xfrm>
            <a:off x="337749" y="1133313"/>
            <a:ext cx="4848225" cy="5591175"/>
          </a:xfrm>
          <a:prstGeom prst="rect">
            <a:avLst/>
          </a:prstGeom>
        </p:spPr>
      </p:pic>
      <p:pic>
        <p:nvPicPr>
          <p:cNvPr id="13" name="Picture 12">
            <a:extLst>
              <a:ext uri="{FF2B5EF4-FFF2-40B4-BE49-F238E27FC236}">
                <a16:creationId xmlns:a16="http://schemas.microsoft.com/office/drawing/2014/main" id="{3E958B4D-A106-42E8-526E-CD5C37F4B2FB}"/>
              </a:ext>
            </a:extLst>
          </p:cNvPr>
          <p:cNvPicPr>
            <a:picLocks noChangeAspect="1"/>
          </p:cNvPicPr>
          <p:nvPr/>
        </p:nvPicPr>
        <p:blipFill>
          <a:blip r:embed="rId3"/>
          <a:stretch>
            <a:fillRect/>
          </a:stretch>
        </p:blipFill>
        <p:spPr>
          <a:xfrm>
            <a:off x="5608767" y="3148887"/>
            <a:ext cx="2981325" cy="2752725"/>
          </a:xfrm>
          <a:prstGeom prst="rect">
            <a:avLst/>
          </a:prstGeom>
        </p:spPr>
      </p:pic>
    </p:spTree>
    <p:extLst>
      <p:ext uri="{BB962C8B-B14F-4D97-AF65-F5344CB8AC3E}">
        <p14:creationId xmlns:p14="http://schemas.microsoft.com/office/powerpoint/2010/main" val="3640094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681885" y="448901"/>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5" name="TextBox 4">
            <a:extLst>
              <a:ext uri="{FF2B5EF4-FFF2-40B4-BE49-F238E27FC236}">
                <a16:creationId xmlns:a16="http://schemas.microsoft.com/office/drawing/2014/main" id="{0949902D-B7A7-2A98-E581-04F7C3F1B2F7}"/>
              </a:ext>
            </a:extLst>
          </p:cNvPr>
          <p:cNvSpPr txBox="1"/>
          <p:nvPr/>
        </p:nvSpPr>
        <p:spPr>
          <a:xfrm>
            <a:off x="2220685" y="74143"/>
            <a:ext cx="5234474" cy="400110"/>
          </a:xfrm>
          <a:prstGeom prst="rect">
            <a:avLst/>
          </a:prstGeom>
          <a:noFill/>
        </p:spPr>
        <p:txBody>
          <a:bodyPr wrap="square">
            <a:spAutoFit/>
          </a:bodyPr>
          <a:lstStyle/>
          <a:p>
            <a:pPr algn="ctr"/>
            <a:r>
              <a:rPr lang="en-US" sz="2000" b="1" i="0" dirty="0">
                <a:solidFill>
                  <a:srgbClr val="C00000"/>
                </a:solidFill>
                <a:effectLst/>
                <a:latin typeface="erdana"/>
              </a:rPr>
              <a:t>Non Linear Regression </a:t>
            </a:r>
            <a:r>
              <a:rPr lang="en-US" sz="2000" b="1" dirty="0">
                <a:solidFill>
                  <a:srgbClr val="C00000"/>
                </a:solidFill>
                <a:latin typeface="erdana"/>
              </a:rPr>
              <a:t>(Polynomial Regression)</a:t>
            </a:r>
            <a:endParaRPr lang="en-US" sz="2000" b="1" i="0" dirty="0">
              <a:solidFill>
                <a:srgbClr val="C00000"/>
              </a:solidFill>
              <a:effectLst/>
              <a:latin typeface="erdana"/>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369332"/>
          </a:xfrm>
          <a:prstGeom prst="rect">
            <a:avLst/>
          </a:prstGeom>
          <a:noFill/>
        </p:spPr>
        <p:txBody>
          <a:bodyPr wrap="square" rtlCol="0">
            <a:spAutoFit/>
          </a:bodyPr>
          <a:lstStyle/>
          <a:p>
            <a:endParaRPr lang="en-US" b="1" dirty="0"/>
          </a:p>
        </p:txBody>
      </p:sp>
      <p:sp>
        <p:nvSpPr>
          <p:cNvPr id="7" name="TextBox 6">
            <a:extLst>
              <a:ext uri="{FF2B5EF4-FFF2-40B4-BE49-F238E27FC236}">
                <a16:creationId xmlns:a16="http://schemas.microsoft.com/office/drawing/2014/main" id="{F5F6F1C1-48A0-4A39-68FF-707AEECAD9EB}"/>
              </a:ext>
            </a:extLst>
          </p:cNvPr>
          <p:cNvSpPr txBox="1"/>
          <p:nvPr/>
        </p:nvSpPr>
        <p:spPr>
          <a:xfrm>
            <a:off x="5393095" y="887993"/>
            <a:ext cx="2210188" cy="2246769"/>
          </a:xfrm>
          <a:prstGeom prst="rect">
            <a:avLst/>
          </a:prstGeom>
          <a:noFill/>
        </p:spPr>
        <p:txBody>
          <a:bodyPr wrap="square" rtlCol="0">
            <a:spAutoFit/>
          </a:bodyPr>
          <a:lstStyle/>
          <a:p>
            <a:r>
              <a:rPr lang="en-US" sz="2000" b="1" dirty="0">
                <a:solidFill>
                  <a:srgbClr val="C00000"/>
                </a:solidFill>
              </a:rPr>
              <a:t>Error further decreased when we initialized w0, w1 and w2 with different values:-</a:t>
            </a:r>
          </a:p>
          <a:p>
            <a:r>
              <a:rPr lang="en-US" sz="2000" b="1" dirty="0">
                <a:solidFill>
                  <a:srgbClr val="C00000"/>
                </a:solidFill>
              </a:rPr>
              <a:t>W0=1, w1=2, w2=1.5</a:t>
            </a:r>
          </a:p>
        </p:txBody>
      </p:sp>
      <p:sp>
        <p:nvSpPr>
          <p:cNvPr id="12" name="TextBox 11">
            <a:extLst>
              <a:ext uri="{FF2B5EF4-FFF2-40B4-BE49-F238E27FC236}">
                <a16:creationId xmlns:a16="http://schemas.microsoft.com/office/drawing/2014/main" id="{2695089E-352C-95A7-15DB-0A7BBDF61639}"/>
              </a:ext>
            </a:extLst>
          </p:cNvPr>
          <p:cNvSpPr txBox="1"/>
          <p:nvPr/>
        </p:nvSpPr>
        <p:spPr>
          <a:xfrm>
            <a:off x="5429297" y="5527888"/>
            <a:ext cx="2726775" cy="369332"/>
          </a:xfrm>
          <a:prstGeom prst="rect">
            <a:avLst/>
          </a:prstGeom>
          <a:noFill/>
        </p:spPr>
        <p:txBody>
          <a:bodyPr wrap="square" rtlCol="0">
            <a:spAutoFit/>
          </a:bodyPr>
          <a:lstStyle/>
          <a:p>
            <a:r>
              <a:rPr lang="en-US" b="1" dirty="0">
                <a:solidFill>
                  <a:srgbClr val="C00000"/>
                </a:solidFill>
              </a:rPr>
              <a:t>Error came down to 0.45</a:t>
            </a:r>
          </a:p>
        </p:txBody>
      </p:sp>
      <p:pic>
        <p:nvPicPr>
          <p:cNvPr id="11" name="Picture 10">
            <a:extLst>
              <a:ext uri="{FF2B5EF4-FFF2-40B4-BE49-F238E27FC236}">
                <a16:creationId xmlns:a16="http://schemas.microsoft.com/office/drawing/2014/main" id="{8A917C9E-8E01-55D6-83B0-450696793BAF}"/>
              </a:ext>
            </a:extLst>
          </p:cNvPr>
          <p:cNvPicPr>
            <a:picLocks noChangeAspect="1"/>
          </p:cNvPicPr>
          <p:nvPr/>
        </p:nvPicPr>
        <p:blipFill>
          <a:blip r:embed="rId2"/>
          <a:stretch>
            <a:fillRect/>
          </a:stretch>
        </p:blipFill>
        <p:spPr>
          <a:xfrm>
            <a:off x="32608" y="654546"/>
            <a:ext cx="4991100" cy="6200775"/>
          </a:xfrm>
          <a:prstGeom prst="rect">
            <a:avLst/>
          </a:prstGeom>
        </p:spPr>
      </p:pic>
    </p:spTree>
    <p:extLst>
      <p:ext uri="{BB962C8B-B14F-4D97-AF65-F5344CB8AC3E}">
        <p14:creationId xmlns:p14="http://schemas.microsoft.com/office/powerpoint/2010/main" val="2763827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5" name="TextBox 4">
            <a:extLst>
              <a:ext uri="{FF2B5EF4-FFF2-40B4-BE49-F238E27FC236}">
                <a16:creationId xmlns:a16="http://schemas.microsoft.com/office/drawing/2014/main" id="{0949902D-B7A7-2A98-E581-04F7C3F1B2F7}"/>
              </a:ext>
            </a:extLst>
          </p:cNvPr>
          <p:cNvSpPr txBox="1"/>
          <p:nvPr/>
        </p:nvSpPr>
        <p:spPr>
          <a:xfrm>
            <a:off x="2220684" y="74143"/>
            <a:ext cx="5393095" cy="400110"/>
          </a:xfrm>
          <a:prstGeom prst="rect">
            <a:avLst/>
          </a:prstGeom>
          <a:noFill/>
        </p:spPr>
        <p:txBody>
          <a:bodyPr wrap="square">
            <a:spAutoFit/>
          </a:bodyPr>
          <a:lstStyle/>
          <a:p>
            <a:pPr algn="ctr"/>
            <a:r>
              <a:rPr lang="en-US" sz="2000" b="1" i="0" dirty="0">
                <a:solidFill>
                  <a:srgbClr val="C00000"/>
                </a:solidFill>
                <a:effectLst/>
                <a:latin typeface="erdana"/>
              </a:rPr>
              <a:t>Non Linear Regression </a:t>
            </a:r>
            <a:r>
              <a:rPr lang="en-US" sz="2000" b="1" dirty="0">
                <a:solidFill>
                  <a:srgbClr val="C00000"/>
                </a:solidFill>
                <a:latin typeface="erdana"/>
              </a:rPr>
              <a:t>(Polynomial Regression)</a:t>
            </a:r>
            <a:endParaRPr lang="en-US" sz="2000" b="1" i="0" dirty="0">
              <a:solidFill>
                <a:srgbClr val="C00000"/>
              </a:solidFill>
              <a:effectLst/>
              <a:latin typeface="erdana"/>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369332"/>
          </a:xfrm>
          <a:prstGeom prst="rect">
            <a:avLst/>
          </a:prstGeom>
          <a:noFill/>
        </p:spPr>
        <p:txBody>
          <a:bodyPr wrap="square" rtlCol="0">
            <a:spAutoFit/>
          </a:bodyPr>
          <a:lstStyle/>
          <a:p>
            <a:endParaRPr lang="en-US" b="1" dirty="0"/>
          </a:p>
        </p:txBody>
      </p:sp>
      <p:sp>
        <p:nvSpPr>
          <p:cNvPr id="7" name="TextBox 6">
            <a:extLst>
              <a:ext uri="{FF2B5EF4-FFF2-40B4-BE49-F238E27FC236}">
                <a16:creationId xmlns:a16="http://schemas.microsoft.com/office/drawing/2014/main" id="{F5F6F1C1-48A0-4A39-68FF-707AEECAD9EB}"/>
              </a:ext>
            </a:extLst>
          </p:cNvPr>
          <p:cNvSpPr txBox="1"/>
          <p:nvPr/>
        </p:nvSpPr>
        <p:spPr>
          <a:xfrm>
            <a:off x="7138941" y="892986"/>
            <a:ext cx="1436572" cy="2031325"/>
          </a:xfrm>
          <a:prstGeom prst="rect">
            <a:avLst/>
          </a:prstGeom>
          <a:noFill/>
        </p:spPr>
        <p:txBody>
          <a:bodyPr wrap="square" rtlCol="0">
            <a:spAutoFit/>
          </a:bodyPr>
          <a:lstStyle/>
          <a:p>
            <a:r>
              <a:rPr lang="en-US" b="1" dirty="0"/>
              <a:t>Values of w0, w1 and w2 are printed and curve for x and </a:t>
            </a:r>
            <a:r>
              <a:rPr lang="en-US" b="1" dirty="0" err="1"/>
              <a:t>yh</a:t>
            </a:r>
            <a:r>
              <a:rPr lang="en-US" b="1" dirty="0"/>
              <a:t> is plotted.</a:t>
            </a:r>
          </a:p>
        </p:txBody>
      </p:sp>
      <p:pic>
        <p:nvPicPr>
          <p:cNvPr id="10" name="Picture 9">
            <a:extLst>
              <a:ext uri="{FF2B5EF4-FFF2-40B4-BE49-F238E27FC236}">
                <a16:creationId xmlns:a16="http://schemas.microsoft.com/office/drawing/2014/main" id="{E21A28EB-6B1B-C3E6-369E-A313C313C9F5}"/>
              </a:ext>
            </a:extLst>
          </p:cNvPr>
          <p:cNvPicPr>
            <a:picLocks noChangeAspect="1"/>
          </p:cNvPicPr>
          <p:nvPr/>
        </p:nvPicPr>
        <p:blipFill>
          <a:blip r:embed="rId2"/>
          <a:stretch>
            <a:fillRect/>
          </a:stretch>
        </p:blipFill>
        <p:spPr>
          <a:xfrm>
            <a:off x="719090" y="3845135"/>
            <a:ext cx="4927107" cy="2849193"/>
          </a:xfrm>
          <a:prstGeom prst="rect">
            <a:avLst/>
          </a:prstGeom>
        </p:spPr>
      </p:pic>
      <p:pic>
        <p:nvPicPr>
          <p:cNvPr id="6" name="Picture 5">
            <a:extLst>
              <a:ext uri="{FF2B5EF4-FFF2-40B4-BE49-F238E27FC236}">
                <a16:creationId xmlns:a16="http://schemas.microsoft.com/office/drawing/2014/main" id="{C3D87CEF-6E24-30BF-EA31-66CAFB7A8FD5}"/>
              </a:ext>
            </a:extLst>
          </p:cNvPr>
          <p:cNvPicPr>
            <a:picLocks noChangeAspect="1"/>
          </p:cNvPicPr>
          <p:nvPr/>
        </p:nvPicPr>
        <p:blipFill>
          <a:blip r:embed="rId3"/>
          <a:stretch>
            <a:fillRect/>
          </a:stretch>
        </p:blipFill>
        <p:spPr>
          <a:xfrm>
            <a:off x="223256" y="767594"/>
            <a:ext cx="6534150" cy="2905125"/>
          </a:xfrm>
          <a:prstGeom prst="rect">
            <a:avLst/>
          </a:prstGeom>
        </p:spPr>
      </p:pic>
    </p:spTree>
    <p:extLst>
      <p:ext uri="{BB962C8B-B14F-4D97-AF65-F5344CB8AC3E}">
        <p14:creationId xmlns:p14="http://schemas.microsoft.com/office/powerpoint/2010/main" val="157252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923731" y="71925"/>
            <a:ext cx="7427167" cy="1569660"/>
          </a:xfrm>
          <a:prstGeom prst="rect">
            <a:avLst/>
          </a:prstGeom>
          <a:noFill/>
        </p:spPr>
        <p:txBody>
          <a:bodyPr wrap="square">
            <a:spAutoFit/>
          </a:bodyPr>
          <a:lstStyle/>
          <a:p>
            <a:pPr algn="just"/>
            <a:r>
              <a:rPr lang="en-US" sz="3200" b="1" i="0" dirty="0">
                <a:solidFill>
                  <a:srgbClr val="C00000"/>
                </a:solidFill>
                <a:effectLst/>
                <a:latin typeface="erdana"/>
              </a:rPr>
              <a:t>Steps Involved in Supervised Learning</a:t>
            </a:r>
          </a:p>
          <a:p>
            <a:br>
              <a:rPr lang="en-US" sz="3200" b="0" i="0" dirty="0">
                <a:solidFill>
                  <a:srgbClr val="333333"/>
                </a:solidFill>
                <a:effectLst/>
                <a:latin typeface="inter-regular"/>
              </a:rPr>
            </a:br>
            <a:endParaRPr lang="en-US" sz="3200" dirty="0"/>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0" y="995200"/>
            <a:ext cx="9024257" cy="5536229"/>
          </a:xfrm>
        </p:spPr>
        <p:txBody>
          <a:bodyPr rtlCol="0">
            <a:noAutofit/>
          </a:bodyPr>
          <a:lstStyle/>
          <a:p>
            <a:r>
              <a:rPr lang="en-US" sz="2400" b="1" dirty="0"/>
              <a:t>First Determine the type of training dataset</a:t>
            </a:r>
          </a:p>
          <a:p>
            <a:r>
              <a:rPr lang="en-US" sz="2400" b="1" dirty="0"/>
              <a:t>Collect/Gather the labelled training data.</a:t>
            </a:r>
          </a:p>
          <a:p>
            <a:r>
              <a:rPr lang="en-US" sz="2400" b="1" dirty="0"/>
              <a:t>Split the training dataset into training dataset, test dataset, and validation dataset.</a:t>
            </a:r>
          </a:p>
          <a:p>
            <a:r>
              <a:rPr lang="en-US" sz="2400" b="1" dirty="0"/>
              <a:t>Determine the input features of the training dataset, which should have enough knowledge so that the model can accurately predict the output.</a:t>
            </a:r>
          </a:p>
          <a:p>
            <a:r>
              <a:rPr lang="en-US" sz="2400" b="1" dirty="0"/>
              <a:t>Determine the suitable algorithm for the model, such as support vector machine, decision tree, etc.</a:t>
            </a:r>
          </a:p>
          <a:p>
            <a:r>
              <a:rPr lang="en-US" sz="2400" b="1" dirty="0"/>
              <a:t>Execute the algorithm on the training dataset. Sometimes we need validation sets as the control parameters, which are the subset of training datasets.</a:t>
            </a:r>
          </a:p>
          <a:p>
            <a:r>
              <a:rPr lang="en-US" sz="2400" b="1" dirty="0"/>
              <a:t>Evaluate the accuracy of the model by providing the test set. If the model predicts the correct output, which means our model is accurate.</a:t>
            </a:r>
          </a:p>
          <a:p>
            <a:pPr eaLnBrk="1" fontAlgn="auto" hangingPunct="1">
              <a:spcAft>
                <a:spcPts val="0"/>
              </a:spcAft>
              <a:defRPr/>
            </a:pPr>
            <a:endParaRPr lang="en-IN" sz="2400" b="1" dirty="0"/>
          </a:p>
        </p:txBody>
      </p:sp>
    </p:spTree>
    <p:extLst>
      <p:ext uri="{BB962C8B-B14F-4D97-AF65-F5344CB8AC3E}">
        <p14:creationId xmlns:p14="http://schemas.microsoft.com/office/powerpoint/2010/main" val="319416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ox(i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ox(i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ox(in)">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ox(in)">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box(in)">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369332"/>
          </a:xfrm>
          <a:prstGeom prst="rect">
            <a:avLst/>
          </a:prstGeom>
          <a:noFill/>
        </p:spPr>
        <p:txBody>
          <a:bodyPr wrap="square" rtlCol="0">
            <a:spAutoFit/>
          </a:bodyPr>
          <a:lstStyle/>
          <a:p>
            <a:endParaRPr lang="en-US" b="1" dirty="0"/>
          </a:p>
        </p:txBody>
      </p:sp>
      <p:sp>
        <p:nvSpPr>
          <p:cNvPr id="2" name="TextBox 1">
            <a:extLst>
              <a:ext uri="{FF2B5EF4-FFF2-40B4-BE49-F238E27FC236}">
                <a16:creationId xmlns:a16="http://schemas.microsoft.com/office/drawing/2014/main" id="{8647BFA8-1350-1133-2196-9E499EFF4219}"/>
              </a:ext>
            </a:extLst>
          </p:cNvPr>
          <p:cNvSpPr txBox="1"/>
          <p:nvPr/>
        </p:nvSpPr>
        <p:spPr>
          <a:xfrm>
            <a:off x="1474237" y="2668555"/>
            <a:ext cx="6727371" cy="523220"/>
          </a:xfrm>
          <a:prstGeom prst="rect">
            <a:avLst/>
          </a:prstGeom>
          <a:noFill/>
        </p:spPr>
        <p:txBody>
          <a:bodyPr wrap="square" rtlCol="0">
            <a:spAutoFit/>
          </a:bodyPr>
          <a:lstStyle/>
          <a:p>
            <a:r>
              <a:rPr lang="en-US" sz="2800" b="1" dirty="0">
                <a:solidFill>
                  <a:srgbClr val="C00000"/>
                </a:solidFill>
              </a:rPr>
              <a:t>Linear Regression using </a:t>
            </a:r>
            <a:r>
              <a:rPr lang="en-US" sz="2800" b="1" i="0" dirty="0">
                <a:solidFill>
                  <a:srgbClr val="C00000"/>
                </a:solidFill>
                <a:effectLst/>
              </a:rPr>
              <a:t>Scikit-Learn library</a:t>
            </a:r>
            <a:r>
              <a:rPr lang="en-US" sz="2800" b="1" dirty="0">
                <a:solidFill>
                  <a:srgbClr val="C00000"/>
                </a:solidFill>
              </a:rPr>
              <a:t> </a:t>
            </a:r>
          </a:p>
        </p:txBody>
      </p:sp>
    </p:spTree>
    <p:extLst>
      <p:ext uri="{BB962C8B-B14F-4D97-AF65-F5344CB8AC3E}">
        <p14:creationId xmlns:p14="http://schemas.microsoft.com/office/powerpoint/2010/main" val="3892764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369332"/>
          </a:xfrm>
          <a:prstGeom prst="rect">
            <a:avLst/>
          </a:prstGeom>
          <a:noFill/>
        </p:spPr>
        <p:txBody>
          <a:bodyPr wrap="square" rtlCol="0">
            <a:spAutoFit/>
          </a:bodyPr>
          <a:lstStyle/>
          <a:p>
            <a:endParaRPr lang="en-US" b="1" dirty="0"/>
          </a:p>
        </p:txBody>
      </p:sp>
      <p:sp>
        <p:nvSpPr>
          <p:cNvPr id="2" name="TextBox 1">
            <a:extLst>
              <a:ext uri="{FF2B5EF4-FFF2-40B4-BE49-F238E27FC236}">
                <a16:creationId xmlns:a16="http://schemas.microsoft.com/office/drawing/2014/main" id="{8647BFA8-1350-1133-2196-9E499EFF4219}"/>
              </a:ext>
            </a:extLst>
          </p:cNvPr>
          <p:cNvSpPr txBox="1"/>
          <p:nvPr/>
        </p:nvSpPr>
        <p:spPr>
          <a:xfrm>
            <a:off x="1639289" y="219720"/>
            <a:ext cx="6727371" cy="523220"/>
          </a:xfrm>
          <a:prstGeom prst="rect">
            <a:avLst/>
          </a:prstGeom>
          <a:noFill/>
        </p:spPr>
        <p:txBody>
          <a:bodyPr wrap="square" rtlCol="0">
            <a:spAutoFit/>
          </a:bodyPr>
          <a:lstStyle/>
          <a:p>
            <a:r>
              <a:rPr lang="en-US" sz="2800" b="1" dirty="0">
                <a:solidFill>
                  <a:srgbClr val="C00000"/>
                </a:solidFill>
              </a:rPr>
              <a:t>Two methods to calculate Linear Regression</a:t>
            </a:r>
          </a:p>
        </p:txBody>
      </p:sp>
      <p:sp>
        <p:nvSpPr>
          <p:cNvPr id="3" name="TextBox 2">
            <a:extLst>
              <a:ext uri="{FF2B5EF4-FFF2-40B4-BE49-F238E27FC236}">
                <a16:creationId xmlns:a16="http://schemas.microsoft.com/office/drawing/2014/main" id="{70534ACB-4BFC-034C-B299-541E15C997A8}"/>
              </a:ext>
            </a:extLst>
          </p:cNvPr>
          <p:cNvSpPr txBox="1"/>
          <p:nvPr/>
        </p:nvSpPr>
        <p:spPr>
          <a:xfrm>
            <a:off x="683581" y="1003177"/>
            <a:ext cx="8167456" cy="5539978"/>
          </a:xfrm>
          <a:prstGeom prst="rect">
            <a:avLst/>
          </a:prstGeom>
          <a:noFill/>
        </p:spPr>
        <p:txBody>
          <a:bodyPr wrap="square" rtlCol="0">
            <a:spAutoFit/>
          </a:bodyPr>
          <a:lstStyle/>
          <a:p>
            <a:r>
              <a:rPr lang="en-US" sz="2400" b="1" dirty="0">
                <a:solidFill>
                  <a:srgbClr val="C00000"/>
                </a:solidFill>
              </a:rPr>
              <a:t>Method-1</a:t>
            </a:r>
          </a:p>
          <a:p>
            <a:r>
              <a:rPr lang="en-US" b="1" dirty="0">
                <a:solidFill>
                  <a:srgbClr val="FF0000"/>
                </a:solidFill>
              </a:rPr>
              <a:t>Direct Formula (Closed Form Solution) (Ordinary Least Squares)</a:t>
            </a:r>
          </a:p>
          <a:p>
            <a:endParaRPr lang="en-US" b="1" dirty="0"/>
          </a:p>
          <a:p>
            <a:r>
              <a:rPr lang="en-US" b="1" dirty="0"/>
              <a:t>Scikit Learn uses this approach internally.</a:t>
            </a:r>
          </a:p>
          <a:p>
            <a:endParaRPr lang="en-US" b="1" dirty="0"/>
          </a:p>
          <a:p>
            <a:r>
              <a:rPr lang="en-US" b="1" dirty="0" err="1"/>
              <a:t>Linearregression</a:t>
            </a:r>
            <a:r>
              <a:rPr lang="en-US" b="1" dirty="0"/>
              <a:t>() class of </a:t>
            </a:r>
            <a:r>
              <a:rPr lang="en-US" b="1" i="0" u="none" strike="noStrike" dirty="0">
                <a:solidFill>
                  <a:srgbClr val="1A0DAB"/>
                </a:solidFill>
                <a:effectLst/>
                <a:latin typeface="arial" panose="020B0604020202020204" pitchFamily="34" charset="0"/>
                <a:hlinkClick r:id="rId2"/>
              </a:rPr>
              <a:t>scikit-learn</a:t>
            </a:r>
            <a:r>
              <a:rPr lang="en-US" b="1" dirty="0"/>
              <a:t> implements OLS (Ordinary Least Squares)</a:t>
            </a:r>
          </a:p>
          <a:p>
            <a:r>
              <a:rPr lang="en-US" b="1" dirty="0"/>
              <a:t>and not Gradient Descent approach   </a:t>
            </a:r>
          </a:p>
          <a:p>
            <a:endParaRPr lang="en-US" b="1" dirty="0"/>
          </a:p>
          <a:p>
            <a:r>
              <a:rPr lang="en-US" sz="2400" b="1" dirty="0">
                <a:solidFill>
                  <a:srgbClr val="C00000"/>
                </a:solidFill>
              </a:rPr>
              <a:t>Method-2</a:t>
            </a:r>
          </a:p>
          <a:p>
            <a:endParaRPr lang="en-US" b="1" dirty="0"/>
          </a:p>
          <a:p>
            <a:r>
              <a:rPr lang="en-US" b="1" dirty="0">
                <a:solidFill>
                  <a:srgbClr val="FF0000"/>
                </a:solidFill>
              </a:rPr>
              <a:t>Gradient Descent</a:t>
            </a:r>
          </a:p>
          <a:p>
            <a:endParaRPr lang="en-US" b="1" dirty="0">
              <a:solidFill>
                <a:srgbClr val="FF0000"/>
              </a:solidFill>
            </a:endParaRPr>
          </a:p>
          <a:p>
            <a:r>
              <a:rPr lang="en-US" b="1" dirty="0"/>
              <a:t>It is better to be used in case of higher </a:t>
            </a:r>
            <a:r>
              <a:rPr lang="en-US" b="1" dirty="0" err="1"/>
              <a:t>dimensios</a:t>
            </a:r>
            <a:r>
              <a:rPr lang="en-US" b="1" dirty="0"/>
              <a:t> as such calculations in OLS becomes difficult.</a:t>
            </a:r>
          </a:p>
          <a:p>
            <a:endParaRPr lang="en-US" b="1" dirty="0"/>
          </a:p>
          <a:p>
            <a:r>
              <a:rPr lang="en-US" b="1" dirty="0" err="1"/>
              <a:t>SGDRegressor</a:t>
            </a:r>
            <a:r>
              <a:rPr lang="en-US" b="1" dirty="0"/>
              <a:t> class of </a:t>
            </a:r>
            <a:r>
              <a:rPr lang="en-US" b="1" i="0" u="none" strike="noStrike" dirty="0">
                <a:solidFill>
                  <a:srgbClr val="1A0DAB"/>
                </a:solidFill>
                <a:effectLst/>
                <a:latin typeface="arial" panose="020B0604020202020204" pitchFamily="34" charset="0"/>
                <a:hlinkClick r:id="rId2"/>
              </a:rPr>
              <a:t>scikit-learn</a:t>
            </a:r>
            <a:r>
              <a:rPr lang="en-US" b="1" i="0" u="none" strike="noStrike" dirty="0">
                <a:solidFill>
                  <a:srgbClr val="1A0DAB"/>
                </a:solidFill>
                <a:effectLst/>
                <a:latin typeface="arial" panose="020B0604020202020204" pitchFamily="34" charset="0"/>
              </a:rPr>
              <a:t> </a:t>
            </a:r>
            <a:r>
              <a:rPr lang="en-US" b="1" dirty="0"/>
              <a:t>implements Gradient Descent.</a:t>
            </a:r>
          </a:p>
          <a:p>
            <a:endParaRPr lang="en-US" b="1" dirty="0"/>
          </a:p>
          <a:p>
            <a:endParaRPr lang="en-US" b="1" dirty="0"/>
          </a:p>
          <a:p>
            <a:r>
              <a:rPr lang="en-US" b="1" dirty="0"/>
              <a:t> </a:t>
            </a:r>
          </a:p>
        </p:txBody>
      </p:sp>
    </p:spTree>
    <p:extLst>
      <p:ext uri="{BB962C8B-B14F-4D97-AF65-F5344CB8AC3E}">
        <p14:creationId xmlns:p14="http://schemas.microsoft.com/office/powerpoint/2010/main" val="2211671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369332"/>
          </a:xfrm>
          <a:prstGeom prst="rect">
            <a:avLst/>
          </a:prstGeom>
          <a:noFill/>
        </p:spPr>
        <p:txBody>
          <a:bodyPr wrap="square" rtlCol="0">
            <a:spAutoFit/>
          </a:bodyPr>
          <a:lstStyle/>
          <a:p>
            <a:endParaRPr lang="en-US" b="1" dirty="0"/>
          </a:p>
        </p:txBody>
      </p:sp>
      <p:pic>
        <p:nvPicPr>
          <p:cNvPr id="3" name="Picture 2">
            <a:extLst>
              <a:ext uri="{FF2B5EF4-FFF2-40B4-BE49-F238E27FC236}">
                <a16:creationId xmlns:a16="http://schemas.microsoft.com/office/drawing/2014/main" id="{AACD0D55-73F7-70E6-F13B-76F6FDCA4E2F}"/>
              </a:ext>
            </a:extLst>
          </p:cNvPr>
          <p:cNvPicPr>
            <a:picLocks noChangeAspect="1"/>
          </p:cNvPicPr>
          <p:nvPr/>
        </p:nvPicPr>
        <p:blipFill>
          <a:blip r:embed="rId2"/>
          <a:stretch>
            <a:fillRect/>
          </a:stretch>
        </p:blipFill>
        <p:spPr>
          <a:xfrm>
            <a:off x="1562410" y="1136926"/>
            <a:ext cx="5460703" cy="4523173"/>
          </a:xfrm>
          <a:prstGeom prst="rect">
            <a:avLst/>
          </a:prstGeom>
        </p:spPr>
      </p:pic>
      <p:sp>
        <p:nvSpPr>
          <p:cNvPr id="5" name="TextBox 4">
            <a:extLst>
              <a:ext uri="{FF2B5EF4-FFF2-40B4-BE49-F238E27FC236}">
                <a16:creationId xmlns:a16="http://schemas.microsoft.com/office/drawing/2014/main" id="{AC21F506-AB8F-B894-D5EA-43C031D8B8E3}"/>
              </a:ext>
            </a:extLst>
          </p:cNvPr>
          <p:cNvSpPr txBox="1"/>
          <p:nvPr/>
        </p:nvSpPr>
        <p:spPr>
          <a:xfrm>
            <a:off x="976544" y="595177"/>
            <a:ext cx="6951215" cy="369332"/>
          </a:xfrm>
          <a:prstGeom prst="rect">
            <a:avLst/>
          </a:prstGeom>
          <a:noFill/>
        </p:spPr>
        <p:txBody>
          <a:bodyPr wrap="square" rtlCol="0">
            <a:spAutoFit/>
          </a:bodyPr>
          <a:lstStyle/>
          <a:p>
            <a:r>
              <a:rPr lang="en-US" b="1" dirty="0"/>
              <a:t>Direct Formula (Closed Form Solution)</a:t>
            </a:r>
            <a:endParaRPr lang="en-US" dirty="0"/>
          </a:p>
        </p:txBody>
      </p:sp>
      <p:sp>
        <p:nvSpPr>
          <p:cNvPr id="2" name="TextBox 1">
            <a:extLst>
              <a:ext uri="{FF2B5EF4-FFF2-40B4-BE49-F238E27FC236}">
                <a16:creationId xmlns:a16="http://schemas.microsoft.com/office/drawing/2014/main" id="{4EA59583-5ABD-0C54-B03B-6D7E2274A59B}"/>
              </a:ext>
            </a:extLst>
          </p:cNvPr>
          <p:cNvSpPr txBox="1"/>
          <p:nvPr/>
        </p:nvSpPr>
        <p:spPr>
          <a:xfrm>
            <a:off x="634482" y="5896947"/>
            <a:ext cx="7651102" cy="646331"/>
          </a:xfrm>
          <a:prstGeom prst="rect">
            <a:avLst/>
          </a:prstGeom>
          <a:noFill/>
        </p:spPr>
        <p:txBody>
          <a:bodyPr wrap="square" rtlCol="0">
            <a:spAutoFit/>
          </a:bodyPr>
          <a:lstStyle/>
          <a:p>
            <a:r>
              <a:rPr lang="en-US" b="1" dirty="0"/>
              <a:t>You are advised to compute m and b by using above formula and verify the results with the following method:-</a:t>
            </a:r>
          </a:p>
        </p:txBody>
      </p:sp>
    </p:spTree>
    <p:extLst>
      <p:ext uri="{BB962C8B-B14F-4D97-AF65-F5344CB8AC3E}">
        <p14:creationId xmlns:p14="http://schemas.microsoft.com/office/powerpoint/2010/main" val="2230372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369332"/>
          </a:xfrm>
          <a:prstGeom prst="rect">
            <a:avLst/>
          </a:prstGeom>
          <a:noFill/>
        </p:spPr>
        <p:txBody>
          <a:bodyPr wrap="square" rtlCol="0">
            <a:spAutoFit/>
          </a:bodyPr>
          <a:lstStyle/>
          <a:p>
            <a:endParaRPr lang="en-US" b="1" dirty="0"/>
          </a:p>
        </p:txBody>
      </p:sp>
      <p:pic>
        <p:nvPicPr>
          <p:cNvPr id="3" name="Picture 2">
            <a:extLst>
              <a:ext uri="{FF2B5EF4-FFF2-40B4-BE49-F238E27FC236}">
                <a16:creationId xmlns:a16="http://schemas.microsoft.com/office/drawing/2014/main" id="{C1702C64-EDAE-651D-CED5-EDAC2A5449E2}"/>
              </a:ext>
            </a:extLst>
          </p:cNvPr>
          <p:cNvPicPr>
            <a:picLocks noChangeAspect="1"/>
          </p:cNvPicPr>
          <p:nvPr/>
        </p:nvPicPr>
        <p:blipFill>
          <a:blip r:embed="rId2"/>
          <a:stretch>
            <a:fillRect/>
          </a:stretch>
        </p:blipFill>
        <p:spPr>
          <a:xfrm>
            <a:off x="6222352" y="1795170"/>
            <a:ext cx="2400300" cy="2495550"/>
          </a:xfrm>
          <a:prstGeom prst="rect">
            <a:avLst/>
          </a:prstGeom>
        </p:spPr>
      </p:pic>
      <p:sp>
        <p:nvSpPr>
          <p:cNvPr id="5" name="TextBox 4">
            <a:extLst>
              <a:ext uri="{FF2B5EF4-FFF2-40B4-BE49-F238E27FC236}">
                <a16:creationId xmlns:a16="http://schemas.microsoft.com/office/drawing/2014/main" id="{AD9AF395-997C-E403-6ECC-B64EC42A077D}"/>
              </a:ext>
            </a:extLst>
          </p:cNvPr>
          <p:cNvSpPr txBox="1"/>
          <p:nvPr/>
        </p:nvSpPr>
        <p:spPr>
          <a:xfrm>
            <a:off x="6848669" y="4487299"/>
            <a:ext cx="2603240" cy="369332"/>
          </a:xfrm>
          <a:prstGeom prst="rect">
            <a:avLst/>
          </a:prstGeom>
          <a:noFill/>
        </p:spPr>
        <p:txBody>
          <a:bodyPr wrap="square" rtlCol="0">
            <a:spAutoFit/>
          </a:bodyPr>
          <a:lstStyle/>
          <a:p>
            <a:r>
              <a:rPr lang="en-US" dirty="0"/>
              <a:t>CSV File</a:t>
            </a:r>
          </a:p>
        </p:txBody>
      </p:sp>
      <p:pic>
        <p:nvPicPr>
          <p:cNvPr id="7" name="Picture 6">
            <a:extLst>
              <a:ext uri="{FF2B5EF4-FFF2-40B4-BE49-F238E27FC236}">
                <a16:creationId xmlns:a16="http://schemas.microsoft.com/office/drawing/2014/main" id="{736C8480-6FB2-0383-B8F4-D8CCB8E67889}"/>
              </a:ext>
            </a:extLst>
          </p:cNvPr>
          <p:cNvPicPr>
            <a:picLocks noChangeAspect="1"/>
          </p:cNvPicPr>
          <p:nvPr/>
        </p:nvPicPr>
        <p:blipFill>
          <a:blip r:embed="rId3"/>
          <a:stretch>
            <a:fillRect/>
          </a:stretch>
        </p:blipFill>
        <p:spPr>
          <a:xfrm>
            <a:off x="252265" y="1090759"/>
            <a:ext cx="4962525" cy="4829175"/>
          </a:xfrm>
          <a:prstGeom prst="rect">
            <a:avLst/>
          </a:prstGeom>
        </p:spPr>
      </p:pic>
    </p:spTree>
    <p:extLst>
      <p:ext uri="{BB962C8B-B14F-4D97-AF65-F5344CB8AC3E}">
        <p14:creationId xmlns:p14="http://schemas.microsoft.com/office/powerpoint/2010/main" val="1992054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20882" y="4609322"/>
            <a:ext cx="2603240" cy="369332"/>
          </a:xfrm>
          <a:prstGeom prst="rect">
            <a:avLst/>
          </a:prstGeom>
          <a:noFill/>
        </p:spPr>
        <p:txBody>
          <a:bodyPr wrap="square" rtlCol="0">
            <a:spAutoFit/>
          </a:bodyPr>
          <a:lstStyle/>
          <a:p>
            <a:endParaRPr lang="en-US" b="1" dirty="0"/>
          </a:p>
        </p:txBody>
      </p:sp>
      <p:pic>
        <p:nvPicPr>
          <p:cNvPr id="6" name="Picture 5">
            <a:extLst>
              <a:ext uri="{FF2B5EF4-FFF2-40B4-BE49-F238E27FC236}">
                <a16:creationId xmlns:a16="http://schemas.microsoft.com/office/drawing/2014/main" id="{B3A59217-6ADE-DA3F-8665-7124453DEACB}"/>
              </a:ext>
            </a:extLst>
          </p:cNvPr>
          <p:cNvPicPr>
            <a:picLocks noChangeAspect="1"/>
          </p:cNvPicPr>
          <p:nvPr/>
        </p:nvPicPr>
        <p:blipFill>
          <a:blip r:embed="rId2"/>
          <a:stretch>
            <a:fillRect/>
          </a:stretch>
        </p:blipFill>
        <p:spPr>
          <a:xfrm>
            <a:off x="186952" y="690625"/>
            <a:ext cx="6588287" cy="5749778"/>
          </a:xfrm>
          <a:prstGeom prst="rect">
            <a:avLst/>
          </a:prstGeom>
        </p:spPr>
      </p:pic>
    </p:spTree>
    <p:extLst>
      <p:ext uri="{BB962C8B-B14F-4D97-AF65-F5344CB8AC3E}">
        <p14:creationId xmlns:p14="http://schemas.microsoft.com/office/powerpoint/2010/main" val="3567424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endParaRPr lang="en-US" sz="2400" b="1" dirty="0">
              <a:solidFill>
                <a:srgbClr val="C00000"/>
              </a:solidFill>
            </a:endParaRPr>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pic>
        <p:nvPicPr>
          <p:cNvPr id="15" name="Picture 14">
            <a:extLst>
              <a:ext uri="{FF2B5EF4-FFF2-40B4-BE49-F238E27FC236}">
                <a16:creationId xmlns:a16="http://schemas.microsoft.com/office/drawing/2014/main" id="{1DE3C4F9-1BB5-2EF7-6654-B7B25C9D3711}"/>
              </a:ext>
            </a:extLst>
          </p:cNvPr>
          <p:cNvPicPr>
            <a:picLocks noChangeAspect="1"/>
          </p:cNvPicPr>
          <p:nvPr/>
        </p:nvPicPr>
        <p:blipFill>
          <a:blip r:embed="rId2"/>
          <a:stretch>
            <a:fillRect/>
          </a:stretch>
        </p:blipFill>
        <p:spPr>
          <a:xfrm>
            <a:off x="186952" y="364344"/>
            <a:ext cx="8815674" cy="5280676"/>
          </a:xfrm>
          <a:prstGeom prst="rect">
            <a:avLst/>
          </a:prstGeom>
        </p:spPr>
      </p:pic>
      <p:pic>
        <p:nvPicPr>
          <p:cNvPr id="7" name="Picture 6">
            <a:extLst>
              <a:ext uri="{FF2B5EF4-FFF2-40B4-BE49-F238E27FC236}">
                <a16:creationId xmlns:a16="http://schemas.microsoft.com/office/drawing/2014/main" id="{290E0A25-75E2-1F5A-05EA-AEC2FB2ECC30}"/>
              </a:ext>
            </a:extLst>
          </p:cNvPr>
          <p:cNvPicPr>
            <a:picLocks noChangeAspect="1"/>
          </p:cNvPicPr>
          <p:nvPr/>
        </p:nvPicPr>
        <p:blipFill>
          <a:blip r:embed="rId3"/>
          <a:stretch>
            <a:fillRect/>
          </a:stretch>
        </p:blipFill>
        <p:spPr>
          <a:xfrm>
            <a:off x="4903455" y="2428576"/>
            <a:ext cx="3988959" cy="17024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684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461665"/>
          </a:xfrm>
          <a:prstGeom prst="rect">
            <a:avLst/>
          </a:prstGeom>
          <a:noFill/>
        </p:spPr>
        <p:txBody>
          <a:bodyPr wrap="square" rtlCol="0">
            <a:spAutoFit/>
          </a:bodyPr>
          <a:lstStyle/>
          <a:p>
            <a:r>
              <a:rPr lang="en-US" sz="2400" b="1" dirty="0"/>
              <a:t>Writing into a csv file</a:t>
            </a:r>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pic>
        <p:nvPicPr>
          <p:cNvPr id="6" name="Picture 5">
            <a:extLst>
              <a:ext uri="{FF2B5EF4-FFF2-40B4-BE49-F238E27FC236}">
                <a16:creationId xmlns:a16="http://schemas.microsoft.com/office/drawing/2014/main" id="{D7D15FF0-2D75-5F05-D678-2FF3CAA1543A}"/>
              </a:ext>
            </a:extLst>
          </p:cNvPr>
          <p:cNvPicPr>
            <a:picLocks noChangeAspect="1"/>
          </p:cNvPicPr>
          <p:nvPr/>
        </p:nvPicPr>
        <p:blipFill>
          <a:blip r:embed="rId2"/>
          <a:stretch>
            <a:fillRect/>
          </a:stretch>
        </p:blipFill>
        <p:spPr>
          <a:xfrm>
            <a:off x="24251" y="595177"/>
            <a:ext cx="5154239" cy="6029325"/>
          </a:xfrm>
          <a:prstGeom prst="rect">
            <a:avLst/>
          </a:prstGeom>
        </p:spPr>
      </p:pic>
      <p:pic>
        <p:nvPicPr>
          <p:cNvPr id="11" name="Picture 10">
            <a:extLst>
              <a:ext uri="{FF2B5EF4-FFF2-40B4-BE49-F238E27FC236}">
                <a16:creationId xmlns:a16="http://schemas.microsoft.com/office/drawing/2014/main" id="{D61BDDAD-130E-0872-7264-55D5517AE42A}"/>
              </a:ext>
            </a:extLst>
          </p:cNvPr>
          <p:cNvPicPr>
            <a:picLocks noChangeAspect="1"/>
          </p:cNvPicPr>
          <p:nvPr/>
        </p:nvPicPr>
        <p:blipFill>
          <a:blip r:embed="rId3"/>
          <a:stretch>
            <a:fillRect/>
          </a:stretch>
        </p:blipFill>
        <p:spPr>
          <a:xfrm>
            <a:off x="5602012" y="364344"/>
            <a:ext cx="3114675" cy="3924300"/>
          </a:xfrm>
          <a:prstGeom prst="rect">
            <a:avLst/>
          </a:prstGeom>
        </p:spPr>
      </p:pic>
      <p:sp>
        <p:nvSpPr>
          <p:cNvPr id="12" name="TextBox 11">
            <a:extLst>
              <a:ext uri="{FF2B5EF4-FFF2-40B4-BE49-F238E27FC236}">
                <a16:creationId xmlns:a16="http://schemas.microsoft.com/office/drawing/2014/main" id="{1AA520FB-5537-F048-CA98-4AA8FE478595}"/>
              </a:ext>
            </a:extLst>
          </p:cNvPr>
          <p:cNvSpPr txBox="1"/>
          <p:nvPr/>
        </p:nvSpPr>
        <p:spPr>
          <a:xfrm>
            <a:off x="6578082" y="4609321"/>
            <a:ext cx="2138605" cy="369332"/>
          </a:xfrm>
          <a:prstGeom prst="rect">
            <a:avLst/>
          </a:prstGeom>
          <a:noFill/>
        </p:spPr>
        <p:txBody>
          <a:bodyPr wrap="square" rtlCol="0">
            <a:spAutoFit/>
          </a:bodyPr>
          <a:lstStyle/>
          <a:p>
            <a:r>
              <a:rPr lang="en-US" dirty="0"/>
              <a:t>areas.csv</a:t>
            </a:r>
          </a:p>
        </p:txBody>
      </p:sp>
    </p:spTree>
    <p:extLst>
      <p:ext uri="{BB962C8B-B14F-4D97-AF65-F5344CB8AC3E}">
        <p14:creationId xmlns:p14="http://schemas.microsoft.com/office/powerpoint/2010/main" val="28436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9" name="TextBox 8">
            <a:extLst>
              <a:ext uri="{FF2B5EF4-FFF2-40B4-BE49-F238E27FC236}">
                <a16:creationId xmlns:a16="http://schemas.microsoft.com/office/drawing/2014/main" id="{89EA45AF-678F-9FD1-494F-A93DCAE39376}"/>
              </a:ext>
            </a:extLst>
          </p:cNvPr>
          <p:cNvSpPr txBox="1"/>
          <p:nvPr/>
        </p:nvSpPr>
        <p:spPr>
          <a:xfrm>
            <a:off x="10011" y="133512"/>
            <a:ext cx="8565502" cy="830997"/>
          </a:xfrm>
          <a:prstGeom prst="rect">
            <a:avLst/>
          </a:prstGeom>
          <a:noFill/>
        </p:spPr>
        <p:txBody>
          <a:bodyPr wrap="square" rtlCol="0">
            <a:spAutoFit/>
          </a:bodyPr>
          <a:lstStyle/>
          <a:p>
            <a:r>
              <a:rPr lang="en-US" sz="2400" b="1" dirty="0"/>
              <a:t>Final prediction.csv file where Prices column has been filled with the predicted values.</a:t>
            </a:r>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pic>
        <p:nvPicPr>
          <p:cNvPr id="3" name="Picture 2">
            <a:extLst>
              <a:ext uri="{FF2B5EF4-FFF2-40B4-BE49-F238E27FC236}">
                <a16:creationId xmlns:a16="http://schemas.microsoft.com/office/drawing/2014/main" id="{1545986B-DF7B-15C9-690A-AF8A054366FD}"/>
              </a:ext>
            </a:extLst>
          </p:cNvPr>
          <p:cNvPicPr>
            <a:picLocks noChangeAspect="1"/>
          </p:cNvPicPr>
          <p:nvPr/>
        </p:nvPicPr>
        <p:blipFill>
          <a:blip r:embed="rId2"/>
          <a:stretch>
            <a:fillRect/>
          </a:stretch>
        </p:blipFill>
        <p:spPr>
          <a:xfrm>
            <a:off x="800319" y="1183432"/>
            <a:ext cx="3924300" cy="5181600"/>
          </a:xfrm>
          <a:prstGeom prst="rect">
            <a:avLst/>
          </a:prstGeom>
        </p:spPr>
      </p:pic>
    </p:spTree>
    <p:extLst>
      <p:ext uri="{BB962C8B-B14F-4D97-AF65-F5344CB8AC3E}">
        <p14:creationId xmlns:p14="http://schemas.microsoft.com/office/powerpoint/2010/main" val="38420273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2" name="TextBox 1">
            <a:extLst>
              <a:ext uri="{FF2B5EF4-FFF2-40B4-BE49-F238E27FC236}">
                <a16:creationId xmlns:a16="http://schemas.microsoft.com/office/drawing/2014/main" id="{AEC59B3D-5DAE-8856-2B03-711CFB122B52}"/>
              </a:ext>
            </a:extLst>
          </p:cNvPr>
          <p:cNvSpPr txBox="1"/>
          <p:nvPr/>
        </p:nvSpPr>
        <p:spPr>
          <a:xfrm>
            <a:off x="522514" y="457200"/>
            <a:ext cx="8033657" cy="5293757"/>
          </a:xfrm>
          <a:prstGeom prst="rect">
            <a:avLst/>
          </a:prstGeom>
          <a:noFill/>
        </p:spPr>
        <p:txBody>
          <a:bodyPr wrap="square" rtlCol="0">
            <a:spAutoFit/>
          </a:bodyPr>
          <a:lstStyle/>
          <a:p>
            <a:r>
              <a:rPr lang="en-US" sz="2800" b="1" dirty="0">
                <a:solidFill>
                  <a:srgbClr val="C00000"/>
                </a:solidFill>
              </a:rPr>
              <a:t>Methods to avoid or minimize the overfitting in our Machine Learning Model:-</a:t>
            </a:r>
          </a:p>
          <a:p>
            <a:endParaRPr lang="en-US" dirty="0"/>
          </a:p>
          <a:p>
            <a:pPr algn="just"/>
            <a:r>
              <a:rPr lang="en-US" sz="2400" b="1" dirty="0"/>
              <a:t>There are three most popular techniques to avoid overfitting in a model:- </a:t>
            </a:r>
            <a:r>
              <a:rPr lang="en-US" sz="2400" b="1" dirty="0">
                <a:solidFill>
                  <a:srgbClr val="C00000"/>
                </a:solidFill>
              </a:rPr>
              <a:t>Bagging, Boosting &amp; Regularization</a:t>
            </a:r>
            <a:r>
              <a:rPr lang="en-US" sz="2400" b="1" dirty="0"/>
              <a:t>.</a:t>
            </a:r>
          </a:p>
          <a:p>
            <a:pPr algn="just"/>
            <a:endParaRPr lang="en-US" sz="2400" b="1" dirty="0"/>
          </a:p>
          <a:p>
            <a:pPr algn="just"/>
            <a:r>
              <a:rPr lang="en-US" sz="2400" b="1" i="0" dirty="0">
                <a:solidFill>
                  <a:srgbClr val="374151"/>
                </a:solidFill>
                <a:effectLst/>
                <a:latin typeface="Söhne"/>
              </a:rPr>
              <a:t>Bagging and Boosting are ensemble learning techniques that combine multiple models to improve performance, while </a:t>
            </a:r>
          </a:p>
          <a:p>
            <a:pPr algn="just"/>
            <a:endParaRPr lang="en-US" sz="2400" b="1" dirty="0">
              <a:solidFill>
                <a:srgbClr val="374151"/>
              </a:solidFill>
              <a:latin typeface="Söhne"/>
            </a:endParaRPr>
          </a:p>
          <a:p>
            <a:pPr algn="just"/>
            <a:r>
              <a:rPr lang="en-US" sz="2400" b="1" i="0" dirty="0">
                <a:solidFill>
                  <a:srgbClr val="374151"/>
                </a:solidFill>
                <a:effectLst/>
                <a:latin typeface="Söhne"/>
              </a:rPr>
              <a:t>Regularization is a method that controls the complexity of the model to reduce overfitting. </a:t>
            </a:r>
          </a:p>
          <a:p>
            <a:pPr algn="just"/>
            <a:endParaRPr lang="en-US" sz="2400" b="1" dirty="0">
              <a:solidFill>
                <a:srgbClr val="374151"/>
              </a:solidFill>
              <a:latin typeface="Söhne"/>
            </a:endParaRPr>
          </a:p>
          <a:p>
            <a:pPr algn="just"/>
            <a:r>
              <a:rPr lang="en-US" sz="2400" b="1" i="0" dirty="0">
                <a:solidFill>
                  <a:srgbClr val="374151"/>
                </a:solidFill>
                <a:effectLst/>
                <a:latin typeface="Söhne"/>
              </a:rPr>
              <a:t>These techniques are often used in combination to achieve the best possible performance.</a:t>
            </a:r>
            <a:endParaRPr lang="en-US" sz="2400" b="1" dirty="0"/>
          </a:p>
        </p:txBody>
      </p:sp>
    </p:spTree>
    <p:extLst>
      <p:ext uri="{BB962C8B-B14F-4D97-AF65-F5344CB8AC3E}">
        <p14:creationId xmlns:p14="http://schemas.microsoft.com/office/powerpoint/2010/main" val="15326835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2" name="TextBox 1">
            <a:extLst>
              <a:ext uri="{FF2B5EF4-FFF2-40B4-BE49-F238E27FC236}">
                <a16:creationId xmlns:a16="http://schemas.microsoft.com/office/drawing/2014/main" id="{AEC59B3D-5DAE-8856-2B03-711CFB122B52}"/>
              </a:ext>
            </a:extLst>
          </p:cNvPr>
          <p:cNvSpPr txBox="1"/>
          <p:nvPr/>
        </p:nvSpPr>
        <p:spPr>
          <a:xfrm>
            <a:off x="186952" y="382555"/>
            <a:ext cx="8770096" cy="5940088"/>
          </a:xfrm>
          <a:prstGeom prst="rect">
            <a:avLst/>
          </a:prstGeom>
          <a:noFill/>
        </p:spPr>
        <p:txBody>
          <a:bodyPr wrap="square" rtlCol="0">
            <a:spAutoFit/>
          </a:bodyPr>
          <a:lstStyle/>
          <a:p>
            <a:pPr algn="just">
              <a:buFont typeface="+mj-lt"/>
              <a:buAutoNum type="arabicPeriod"/>
            </a:pPr>
            <a:r>
              <a:rPr lang="en-US" sz="2000" b="1" i="0" dirty="0">
                <a:solidFill>
                  <a:srgbClr val="C00000"/>
                </a:solidFill>
                <a:effectLst/>
                <a:latin typeface="Söhne"/>
              </a:rPr>
              <a:t>Bagging</a:t>
            </a:r>
            <a:r>
              <a:rPr lang="en-US" sz="2000" b="1" i="0" dirty="0">
                <a:solidFill>
                  <a:srgbClr val="374151"/>
                </a:solidFill>
                <a:effectLst/>
                <a:latin typeface="Söhne"/>
              </a:rPr>
              <a:t> (Bootstrap Aggregating): </a:t>
            </a:r>
            <a:r>
              <a:rPr lang="en-US" sz="2000" b="1" i="0" dirty="0">
                <a:solidFill>
                  <a:srgbClr val="0070C0"/>
                </a:solidFill>
                <a:effectLst/>
                <a:latin typeface="Söhne"/>
              </a:rPr>
              <a:t>Bagging is a technique that involves creating multiple copies of the training data set by resampling with replacement. </a:t>
            </a:r>
            <a:r>
              <a:rPr lang="en-US" sz="2000" b="1" i="0" dirty="0">
                <a:solidFill>
                  <a:srgbClr val="374151"/>
                </a:solidFill>
                <a:effectLst/>
                <a:latin typeface="Söhne"/>
              </a:rPr>
              <a:t>A new model is trained on each of the resampled data sets, and their predictions are combined using an averaging method to make the final prediction. </a:t>
            </a:r>
            <a:r>
              <a:rPr lang="en-US" sz="2000" b="1" i="0" dirty="0">
                <a:solidFill>
                  <a:srgbClr val="C00000"/>
                </a:solidFill>
                <a:effectLst/>
                <a:latin typeface="Söhne"/>
              </a:rPr>
              <a:t>Bagging can reduce overfitting by reducing the variance of the model.</a:t>
            </a:r>
          </a:p>
          <a:p>
            <a:pPr algn="just">
              <a:buFont typeface="+mj-lt"/>
              <a:buAutoNum type="arabicPeriod"/>
            </a:pPr>
            <a:r>
              <a:rPr lang="en-US" sz="2000" b="1" i="0" dirty="0">
                <a:solidFill>
                  <a:srgbClr val="C00000"/>
                </a:solidFill>
                <a:effectLst/>
                <a:latin typeface="Söhne"/>
              </a:rPr>
              <a:t>Boosting</a:t>
            </a:r>
            <a:r>
              <a:rPr lang="en-US" sz="2000" b="1" i="0" dirty="0">
                <a:solidFill>
                  <a:srgbClr val="374151"/>
                </a:solidFill>
                <a:effectLst/>
                <a:latin typeface="Söhne"/>
              </a:rPr>
              <a:t>: </a:t>
            </a:r>
            <a:r>
              <a:rPr lang="en-US" sz="2000" b="1" i="0" dirty="0">
                <a:solidFill>
                  <a:srgbClr val="0070C0"/>
                </a:solidFill>
                <a:effectLst/>
                <a:latin typeface="Söhne"/>
              </a:rPr>
              <a:t>Boosting is a technique that involves creating a sequence of models, where each new model attempts to correct the errors of the previous model. </a:t>
            </a:r>
            <a:r>
              <a:rPr lang="en-US" sz="2000" b="1" i="0" dirty="0">
                <a:solidFill>
                  <a:srgbClr val="374151"/>
                </a:solidFill>
                <a:effectLst/>
                <a:latin typeface="Söhne"/>
              </a:rPr>
              <a:t>The final prediction is made by combining the predictions of all the models. </a:t>
            </a:r>
            <a:r>
              <a:rPr lang="en-US" sz="2000" b="1" i="0" dirty="0">
                <a:solidFill>
                  <a:srgbClr val="C00000"/>
                </a:solidFill>
                <a:effectLst/>
                <a:latin typeface="Söhne"/>
              </a:rPr>
              <a:t>Boosting can reduce overfitting by reducing the bias of the model.</a:t>
            </a:r>
          </a:p>
          <a:p>
            <a:pPr algn="just">
              <a:buFont typeface="+mj-lt"/>
              <a:buAutoNum type="arabicPeriod"/>
            </a:pPr>
            <a:r>
              <a:rPr lang="en-US" sz="2000" b="1" i="0" dirty="0">
                <a:solidFill>
                  <a:srgbClr val="C00000"/>
                </a:solidFill>
                <a:effectLst/>
                <a:latin typeface="Söhne"/>
              </a:rPr>
              <a:t>Regularization</a:t>
            </a:r>
            <a:r>
              <a:rPr lang="en-US" sz="2000" b="1" i="0" dirty="0">
                <a:solidFill>
                  <a:srgbClr val="374151"/>
                </a:solidFill>
                <a:effectLst/>
                <a:latin typeface="Söhne"/>
              </a:rPr>
              <a:t>: Regularization is a technique that involves </a:t>
            </a:r>
            <a:r>
              <a:rPr lang="en-US" sz="2000" b="1" i="0" dirty="0">
                <a:solidFill>
                  <a:srgbClr val="0070C0"/>
                </a:solidFill>
                <a:effectLst/>
                <a:latin typeface="Söhne"/>
              </a:rPr>
              <a:t>adding a penalty term to the loss function </a:t>
            </a:r>
            <a:r>
              <a:rPr lang="en-US" sz="2000" b="1" i="0" dirty="0">
                <a:solidFill>
                  <a:srgbClr val="374151"/>
                </a:solidFill>
                <a:effectLst/>
                <a:latin typeface="Söhne"/>
              </a:rPr>
              <a:t>during model training to control the complexity of the model. </a:t>
            </a:r>
            <a:r>
              <a:rPr lang="en-US" sz="2000" b="1" i="0" dirty="0">
                <a:solidFill>
                  <a:srgbClr val="C00000"/>
                </a:solidFill>
                <a:effectLst/>
                <a:latin typeface="Söhne"/>
              </a:rPr>
              <a:t>The two most common types of regularization are L1 regularization (Lasso) and L2 regularization (Ridge). </a:t>
            </a:r>
          </a:p>
          <a:p>
            <a:pPr marL="342900" indent="-342900" algn="just">
              <a:buFont typeface="Arial" panose="020B0604020202020204" pitchFamily="34" charset="0"/>
              <a:buChar char="•"/>
            </a:pPr>
            <a:r>
              <a:rPr lang="en-US" sz="2000" b="1" i="0" dirty="0">
                <a:solidFill>
                  <a:srgbClr val="374151"/>
                </a:solidFill>
                <a:effectLst/>
                <a:latin typeface="Söhne"/>
              </a:rPr>
              <a:t>L1 regularization shrinks some of the coefficients to zero, resulting in a more sparse model. </a:t>
            </a:r>
          </a:p>
          <a:p>
            <a:pPr marL="342900" indent="-342900" algn="just">
              <a:buFont typeface="Arial" panose="020B0604020202020204" pitchFamily="34" charset="0"/>
              <a:buChar char="•"/>
            </a:pPr>
            <a:r>
              <a:rPr lang="en-US" sz="2000" b="1" i="0" dirty="0">
                <a:solidFill>
                  <a:srgbClr val="374151"/>
                </a:solidFill>
                <a:effectLst/>
                <a:latin typeface="Söhne"/>
              </a:rPr>
              <a:t>L2 regularization shrinks all of the coefficients toward zero, resulting in a more stable model. </a:t>
            </a:r>
          </a:p>
          <a:p>
            <a:pPr marL="342900" indent="-342900" algn="just">
              <a:buFont typeface="Arial" panose="020B0604020202020204" pitchFamily="34" charset="0"/>
              <a:buChar char="•"/>
            </a:pPr>
            <a:r>
              <a:rPr lang="en-US" sz="2000" b="1" i="0" dirty="0">
                <a:solidFill>
                  <a:srgbClr val="374151"/>
                </a:solidFill>
                <a:effectLst/>
                <a:latin typeface="Söhne"/>
              </a:rPr>
              <a:t>Regularization can reduce overfitting by preventing the model from becoming too complex.</a:t>
            </a:r>
          </a:p>
        </p:txBody>
      </p:sp>
    </p:spTree>
    <p:extLst>
      <p:ext uri="{BB962C8B-B14F-4D97-AF65-F5344CB8AC3E}">
        <p14:creationId xmlns:p14="http://schemas.microsoft.com/office/powerpoint/2010/main" val="344232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119743" y="71925"/>
            <a:ext cx="8725677" cy="1569660"/>
          </a:xfrm>
          <a:prstGeom prst="rect">
            <a:avLst/>
          </a:prstGeom>
          <a:noFill/>
        </p:spPr>
        <p:txBody>
          <a:bodyPr wrap="square">
            <a:spAutoFit/>
          </a:bodyPr>
          <a:lstStyle/>
          <a:p>
            <a:pPr algn="just"/>
            <a:r>
              <a:rPr lang="en-US" sz="3200" b="1" i="0" dirty="0">
                <a:solidFill>
                  <a:srgbClr val="C00000"/>
                </a:solidFill>
                <a:effectLst/>
                <a:latin typeface="erdana"/>
              </a:rPr>
              <a:t>Types of supervised Machine learning Algorithms</a:t>
            </a:r>
          </a:p>
          <a:p>
            <a:br>
              <a:rPr lang="en-US" sz="3200" b="0" i="0" dirty="0">
                <a:solidFill>
                  <a:srgbClr val="333333"/>
                </a:solidFill>
                <a:effectLst/>
                <a:latin typeface="inter-regular"/>
              </a:rPr>
            </a:br>
            <a:endParaRPr lang="en-US" sz="3200" dirty="0"/>
          </a:p>
        </p:txBody>
      </p:sp>
      <p:pic>
        <p:nvPicPr>
          <p:cNvPr id="5" name="Content Placeholder 4">
            <a:extLst>
              <a:ext uri="{FF2B5EF4-FFF2-40B4-BE49-F238E27FC236}">
                <a16:creationId xmlns:a16="http://schemas.microsoft.com/office/drawing/2014/main" id="{08430FCE-5C76-C9CC-AF4A-C03C6B408C26}"/>
              </a:ext>
            </a:extLst>
          </p:cNvPr>
          <p:cNvPicPr>
            <a:picLocks noGrp="1" noChangeAspect="1"/>
          </p:cNvPicPr>
          <p:nvPr>
            <p:ph idx="1"/>
          </p:nvPr>
        </p:nvPicPr>
        <p:blipFill>
          <a:blip r:embed="rId2"/>
          <a:stretch>
            <a:fillRect/>
          </a:stretch>
        </p:blipFill>
        <p:spPr>
          <a:xfrm>
            <a:off x="2291589" y="1134442"/>
            <a:ext cx="5417055" cy="2989689"/>
          </a:xfrm>
        </p:spPr>
      </p:pic>
      <p:sp>
        <p:nvSpPr>
          <p:cNvPr id="6" name="TextBox 5">
            <a:extLst>
              <a:ext uri="{FF2B5EF4-FFF2-40B4-BE49-F238E27FC236}">
                <a16:creationId xmlns:a16="http://schemas.microsoft.com/office/drawing/2014/main" id="{E0029996-C2A6-AD76-0B61-0C54C356FE6B}"/>
              </a:ext>
            </a:extLst>
          </p:cNvPr>
          <p:cNvSpPr txBox="1"/>
          <p:nvPr/>
        </p:nvSpPr>
        <p:spPr>
          <a:xfrm>
            <a:off x="796989" y="765110"/>
            <a:ext cx="7371184" cy="369332"/>
          </a:xfrm>
          <a:prstGeom prst="rect">
            <a:avLst/>
          </a:prstGeom>
          <a:noFill/>
        </p:spPr>
        <p:txBody>
          <a:bodyPr wrap="square" rtlCol="0">
            <a:spAutoFit/>
          </a:bodyPr>
          <a:lstStyle/>
          <a:p>
            <a:r>
              <a:rPr lang="en-US" b="0" i="0" dirty="0">
                <a:solidFill>
                  <a:srgbClr val="333333"/>
                </a:solidFill>
                <a:effectLst/>
                <a:latin typeface="inter-regular"/>
              </a:rPr>
              <a:t>Supervised learning can be further divided into two types of problems:</a:t>
            </a:r>
            <a:endParaRPr lang="en-US" dirty="0"/>
          </a:p>
        </p:txBody>
      </p:sp>
    </p:spTree>
    <p:extLst>
      <p:ext uri="{BB962C8B-B14F-4D97-AF65-F5344CB8AC3E}">
        <p14:creationId xmlns:p14="http://schemas.microsoft.com/office/powerpoint/2010/main" val="5233723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2" name="TextBox 1">
            <a:extLst>
              <a:ext uri="{FF2B5EF4-FFF2-40B4-BE49-F238E27FC236}">
                <a16:creationId xmlns:a16="http://schemas.microsoft.com/office/drawing/2014/main" id="{AEC59B3D-5DAE-8856-2B03-711CFB122B52}"/>
              </a:ext>
            </a:extLst>
          </p:cNvPr>
          <p:cNvSpPr txBox="1"/>
          <p:nvPr/>
        </p:nvSpPr>
        <p:spPr>
          <a:xfrm>
            <a:off x="186952" y="382555"/>
            <a:ext cx="8770096" cy="1323439"/>
          </a:xfrm>
          <a:prstGeom prst="rect">
            <a:avLst/>
          </a:prstGeom>
          <a:noFill/>
        </p:spPr>
        <p:txBody>
          <a:bodyPr wrap="square" rtlCol="0">
            <a:spAutoFit/>
          </a:bodyPr>
          <a:lstStyle/>
          <a:p>
            <a:pPr algn="just"/>
            <a:r>
              <a:rPr lang="en-US" sz="2000" b="1" i="0" dirty="0">
                <a:solidFill>
                  <a:srgbClr val="374151"/>
                </a:solidFill>
                <a:effectLst/>
                <a:latin typeface="Söhne"/>
              </a:rPr>
              <a:t>Types of Regression Techniques:-</a:t>
            </a:r>
          </a:p>
          <a:p>
            <a:pPr marL="342900" indent="-342900" algn="just">
              <a:buFont typeface="Arial" panose="020B0604020202020204" pitchFamily="34" charset="0"/>
              <a:buChar char="•"/>
            </a:pPr>
            <a:r>
              <a:rPr lang="en-US" sz="2000" b="1" dirty="0">
                <a:solidFill>
                  <a:srgbClr val="374151"/>
                </a:solidFill>
                <a:latin typeface="Söhne"/>
              </a:rPr>
              <a:t>Ridge (L2)</a:t>
            </a:r>
          </a:p>
          <a:p>
            <a:pPr marL="342900" indent="-342900" algn="just">
              <a:buFont typeface="Arial" panose="020B0604020202020204" pitchFamily="34" charset="0"/>
              <a:buChar char="•"/>
            </a:pPr>
            <a:r>
              <a:rPr lang="en-US" sz="2000" b="1" i="0" dirty="0">
                <a:solidFill>
                  <a:srgbClr val="374151"/>
                </a:solidFill>
                <a:effectLst/>
                <a:latin typeface="Söhne"/>
              </a:rPr>
              <a:t>Lasso (L1)</a:t>
            </a:r>
          </a:p>
          <a:p>
            <a:pPr marL="342900" indent="-342900" algn="just">
              <a:buFont typeface="Arial" panose="020B0604020202020204" pitchFamily="34" charset="0"/>
              <a:buChar char="•"/>
            </a:pPr>
            <a:r>
              <a:rPr lang="en-US" sz="2000" b="1" i="0" dirty="0">
                <a:solidFill>
                  <a:srgbClr val="374151"/>
                </a:solidFill>
                <a:effectLst/>
                <a:latin typeface="Söhne"/>
              </a:rPr>
              <a:t>Elastic Net (Combination of Ridge and Lasso)</a:t>
            </a:r>
          </a:p>
        </p:txBody>
      </p:sp>
    </p:spTree>
    <p:extLst>
      <p:ext uri="{BB962C8B-B14F-4D97-AF65-F5344CB8AC3E}">
        <p14:creationId xmlns:p14="http://schemas.microsoft.com/office/powerpoint/2010/main" val="10199635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Ridge Regression (Regularization Technique)</a:t>
            </a:r>
          </a:p>
        </p:txBody>
      </p:sp>
      <p:sp>
        <p:nvSpPr>
          <p:cNvPr id="9" name="TextBox 8">
            <a:extLst>
              <a:ext uri="{FF2B5EF4-FFF2-40B4-BE49-F238E27FC236}">
                <a16:creationId xmlns:a16="http://schemas.microsoft.com/office/drawing/2014/main" id="{2FF3359F-B5DC-2A19-C6AA-EFCC2F962052}"/>
              </a:ext>
            </a:extLst>
          </p:cNvPr>
          <p:cNvSpPr txBox="1"/>
          <p:nvPr/>
        </p:nvSpPr>
        <p:spPr>
          <a:xfrm>
            <a:off x="186951" y="425470"/>
            <a:ext cx="8547182" cy="6093976"/>
          </a:xfrm>
          <a:prstGeom prst="rect">
            <a:avLst/>
          </a:prstGeom>
          <a:noFill/>
        </p:spPr>
        <p:txBody>
          <a:bodyPr wrap="square" rtlCol="0">
            <a:spAutoFit/>
          </a:bodyPr>
          <a:lstStyle/>
          <a:p>
            <a:pPr algn="just"/>
            <a:r>
              <a:rPr lang="en-US" sz="2400" b="1" i="0" u="sng" dirty="0">
                <a:solidFill>
                  <a:srgbClr val="C00000"/>
                </a:solidFill>
                <a:effectLst/>
              </a:rPr>
              <a:t>Regularization: </a:t>
            </a:r>
            <a:r>
              <a:rPr lang="en-US" sz="2400" b="1" i="0" dirty="0">
                <a:solidFill>
                  <a:srgbClr val="C00000"/>
                </a:solidFill>
                <a:effectLst/>
              </a:rPr>
              <a:t>It is a technique using which we induce some added information in a Machine Learning Model so that Overfitting can be avoided or minimized.</a:t>
            </a:r>
          </a:p>
          <a:p>
            <a:pPr algn="just"/>
            <a:endParaRPr lang="en-US" sz="2000" b="1" dirty="0">
              <a:solidFill>
                <a:srgbClr val="C00000"/>
              </a:solidFill>
            </a:endParaRPr>
          </a:p>
          <a:p>
            <a:pPr algn="just"/>
            <a:r>
              <a:rPr lang="en-US" sz="2000" b="1" i="0" dirty="0">
                <a:solidFill>
                  <a:srgbClr val="C00000"/>
                </a:solidFill>
                <a:effectLst/>
              </a:rPr>
              <a:t>Ridge Regression </a:t>
            </a:r>
            <a:r>
              <a:rPr lang="en-US" sz="2000" b="1" i="0" dirty="0">
                <a:solidFill>
                  <a:srgbClr val="374151"/>
                </a:solidFill>
                <a:effectLst/>
              </a:rPr>
              <a:t>is a type of linear regression that is used when the data suffers from multicollinearity, which means that the independent variables are highly correlated. </a:t>
            </a:r>
          </a:p>
          <a:p>
            <a:pPr algn="just"/>
            <a:r>
              <a:rPr lang="en-US" sz="2000" b="1" i="0" dirty="0">
                <a:solidFill>
                  <a:srgbClr val="374151"/>
                </a:solidFill>
                <a:effectLst/>
              </a:rPr>
              <a:t>In multicollinearity, the coefficient estimates of the linear regression tend to be unstable. </a:t>
            </a:r>
          </a:p>
          <a:p>
            <a:pPr algn="just"/>
            <a:r>
              <a:rPr lang="en-US" sz="1800" b="1" kern="0" spc="25" dirty="0">
                <a:solidFill>
                  <a:srgbClr val="383838"/>
                </a:solidFill>
                <a:effectLst/>
                <a:latin typeface="Arial" panose="020B0604020202020204" pitchFamily="34" charset="0"/>
                <a:ea typeface="Times New Roman" panose="02020603050405020304" pitchFamily="18" charset="0"/>
                <a:cs typeface="Times New Roman" panose="02020603050405020304" pitchFamily="18" charset="0"/>
              </a:rPr>
              <a:t>Multicollinearity is a statistical phenomenon that occurs when two or more independent variables in a regression model are highly correlated with each other. In other </a:t>
            </a:r>
            <a:r>
              <a:rPr lang="en-US" b="1" kern="0" spc="25" dirty="0">
                <a:solidFill>
                  <a:srgbClr val="383838"/>
                </a:solidFill>
                <a:latin typeface="Arial" panose="020B0604020202020204" pitchFamily="34" charset="0"/>
                <a:cs typeface="Times New Roman" panose="02020603050405020304" pitchFamily="18" charset="0"/>
              </a:rPr>
              <a:t>words,</a:t>
            </a:r>
            <a:r>
              <a:rPr lang="en-US" sz="1800" b="1" kern="0" spc="25" dirty="0">
                <a:solidFill>
                  <a:srgbClr val="383838"/>
                </a:solidFill>
                <a:effectLst/>
                <a:latin typeface="Arial" panose="020B0604020202020204" pitchFamily="34" charset="0"/>
                <a:ea typeface="Times New Roman" panose="02020603050405020304" pitchFamily="18" charset="0"/>
                <a:cs typeface="Times New Roman" panose="02020603050405020304" pitchFamily="18" charset="0"/>
              </a:rPr>
              <a:t> multicollinearity </a:t>
            </a:r>
            <a:r>
              <a:rPr lang="en-US" b="1" kern="0" spc="25" dirty="0">
                <a:solidFill>
                  <a:srgbClr val="383838"/>
                </a:solidFill>
                <a:latin typeface="Arial" panose="020B0604020202020204" pitchFamily="34" charset="0"/>
                <a:cs typeface="Times New Roman" panose="02020603050405020304" pitchFamily="18" charset="0"/>
              </a:rPr>
              <a:t>indicates </a:t>
            </a:r>
            <a:r>
              <a:rPr lang="en-US" sz="1800" b="1" kern="0" spc="25" dirty="0">
                <a:solidFill>
                  <a:srgbClr val="383838"/>
                </a:solidFill>
                <a:effectLst/>
                <a:latin typeface="Arial" panose="020B0604020202020204" pitchFamily="34" charset="0"/>
                <a:ea typeface="Times New Roman" panose="02020603050405020304" pitchFamily="18" charset="0"/>
                <a:cs typeface="Times New Roman" panose="02020603050405020304" pitchFamily="18" charset="0"/>
              </a:rPr>
              <a:t>a strong linear relationship among the independent variables. This can create challenges in the regression analysis because it becomes difficult to determine the individual effects of each independent variable on the dependent variable accurately.</a:t>
            </a:r>
          </a:p>
          <a:p>
            <a:pPr algn="just"/>
            <a:r>
              <a:rPr lang="en-US" sz="1800" b="1" kern="0" spc="25" dirty="0">
                <a:solidFill>
                  <a:srgbClr val="383838"/>
                </a:solidFill>
                <a:effectLst/>
                <a:latin typeface="Arial" panose="020B0604020202020204" pitchFamily="34" charset="0"/>
                <a:ea typeface="Times New Roman" panose="02020603050405020304" pitchFamily="18" charset="0"/>
              </a:rPr>
              <a:t>When multicollinearity is present, the estimated regression coefficients may become large and unpredictable, leading to unreliable inferences about the effects of the predictor variables on the response variable. Therefore, it is important to check for multicollinearity.</a:t>
            </a:r>
            <a:endParaRPr lang="en-US" sz="2000" b="1" dirty="0"/>
          </a:p>
        </p:txBody>
      </p:sp>
    </p:spTree>
    <p:extLst>
      <p:ext uri="{BB962C8B-B14F-4D97-AF65-F5344CB8AC3E}">
        <p14:creationId xmlns:p14="http://schemas.microsoft.com/office/powerpoint/2010/main" val="747552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664E9-072C-7CDD-FF32-A0436E48CEA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D53265D-8D91-FCDC-D498-D7AAA9E59752}"/>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2D725477-1E99-920F-FB3E-E04D995FD48E}"/>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EB8D67EA-8B80-0CC3-8A0D-51F0FC80EAB8}"/>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Ridge Regression (Regularization Technique)</a:t>
            </a:r>
          </a:p>
        </p:txBody>
      </p:sp>
      <p:sp>
        <p:nvSpPr>
          <p:cNvPr id="9" name="TextBox 8">
            <a:extLst>
              <a:ext uri="{FF2B5EF4-FFF2-40B4-BE49-F238E27FC236}">
                <a16:creationId xmlns:a16="http://schemas.microsoft.com/office/drawing/2014/main" id="{ABFB614F-E331-5FA0-1EC7-B615C92D06F7}"/>
              </a:ext>
            </a:extLst>
          </p:cNvPr>
          <p:cNvSpPr txBox="1"/>
          <p:nvPr/>
        </p:nvSpPr>
        <p:spPr>
          <a:xfrm>
            <a:off x="298409" y="767594"/>
            <a:ext cx="8547182" cy="4062651"/>
          </a:xfrm>
          <a:prstGeom prst="rect">
            <a:avLst/>
          </a:prstGeom>
          <a:noFill/>
        </p:spPr>
        <p:txBody>
          <a:bodyPr wrap="square" rtlCol="0">
            <a:spAutoFit/>
          </a:bodyPr>
          <a:lstStyle/>
          <a:p>
            <a:pPr algn="just"/>
            <a:endParaRPr lang="en-US" kern="0" spc="25" dirty="0">
              <a:solidFill>
                <a:srgbClr val="383838"/>
              </a:solidFill>
              <a:latin typeface="Arial" panose="020B0604020202020204" pitchFamily="34" charset="0"/>
              <a:ea typeface="Times New Roman" panose="02020603050405020304" pitchFamily="18" charset="0"/>
            </a:endParaRPr>
          </a:p>
          <a:p>
            <a:pPr algn="just"/>
            <a:r>
              <a:rPr lang="en-US" sz="2400" b="1" i="0" dirty="0">
                <a:solidFill>
                  <a:srgbClr val="0070C0"/>
                </a:solidFill>
                <a:effectLst/>
              </a:rPr>
              <a:t>Ridge Regression addresses this problem by adding a penalty term to the cost function of the linear regression model. This penalty term helps to reduce the variance of the estimates.</a:t>
            </a:r>
          </a:p>
          <a:p>
            <a:pPr algn="just"/>
            <a:endParaRPr lang="en-US" sz="2000" b="1" i="0" dirty="0">
              <a:solidFill>
                <a:srgbClr val="374151"/>
              </a:solidFill>
              <a:effectLst/>
            </a:endParaRPr>
          </a:p>
          <a:p>
            <a:pPr algn="just"/>
            <a:r>
              <a:rPr lang="en-US" sz="2000" b="1" i="0" dirty="0">
                <a:solidFill>
                  <a:srgbClr val="374151"/>
                </a:solidFill>
                <a:effectLst/>
              </a:rPr>
              <a:t>In Ridge Regression, the cost function is given as:</a:t>
            </a:r>
          </a:p>
          <a:p>
            <a:pPr algn="just"/>
            <a:r>
              <a:rPr lang="en-US" sz="2800" b="1" i="0" dirty="0">
                <a:solidFill>
                  <a:srgbClr val="C00000"/>
                </a:solidFill>
                <a:effectLst/>
              </a:rPr>
              <a:t>y = b</a:t>
            </a:r>
            <a:r>
              <a:rPr lang="en-US" sz="2800" b="1" i="0" baseline="-25000" dirty="0">
                <a:solidFill>
                  <a:srgbClr val="C00000"/>
                </a:solidFill>
                <a:effectLst/>
              </a:rPr>
              <a:t>0</a:t>
            </a:r>
            <a:r>
              <a:rPr lang="en-US" sz="2800" b="1" i="0" dirty="0">
                <a:solidFill>
                  <a:srgbClr val="C00000"/>
                </a:solidFill>
                <a:effectLst/>
              </a:rPr>
              <a:t> + b</a:t>
            </a:r>
            <a:r>
              <a:rPr lang="en-US" sz="2800" b="1" i="0" baseline="-25000" dirty="0">
                <a:solidFill>
                  <a:srgbClr val="C00000"/>
                </a:solidFill>
                <a:effectLst/>
              </a:rPr>
              <a:t>1</a:t>
            </a:r>
            <a:r>
              <a:rPr lang="en-US" sz="2800" b="1" i="1" dirty="0">
                <a:solidFill>
                  <a:srgbClr val="C00000"/>
                </a:solidFill>
                <a:effectLst/>
              </a:rPr>
              <a:t>x</a:t>
            </a:r>
            <a:r>
              <a:rPr lang="en-US" sz="2800" b="1" i="1" baseline="-25000" dirty="0">
                <a:solidFill>
                  <a:srgbClr val="C00000"/>
                </a:solidFill>
                <a:effectLst/>
              </a:rPr>
              <a:t>1</a:t>
            </a:r>
            <a:r>
              <a:rPr lang="en-US" sz="2800" b="1" i="1" dirty="0">
                <a:solidFill>
                  <a:srgbClr val="C00000"/>
                </a:solidFill>
                <a:effectLst/>
              </a:rPr>
              <a:t> + b</a:t>
            </a:r>
            <a:r>
              <a:rPr lang="en-US" sz="2800" b="1" i="1" baseline="-25000" dirty="0">
                <a:solidFill>
                  <a:srgbClr val="C00000"/>
                </a:solidFill>
                <a:effectLst/>
              </a:rPr>
              <a:t>2</a:t>
            </a:r>
            <a:r>
              <a:rPr lang="en-US" sz="2800" b="1" i="0" dirty="0">
                <a:solidFill>
                  <a:srgbClr val="C00000"/>
                </a:solidFill>
                <a:effectLst/>
              </a:rPr>
              <a:t>x</a:t>
            </a:r>
            <a:r>
              <a:rPr lang="en-US" sz="2800" b="1" i="0" baseline="-25000" dirty="0">
                <a:solidFill>
                  <a:srgbClr val="C00000"/>
                </a:solidFill>
                <a:effectLst/>
              </a:rPr>
              <a:t>2</a:t>
            </a:r>
            <a:r>
              <a:rPr lang="en-US" sz="2800" b="1" i="0" dirty="0">
                <a:solidFill>
                  <a:srgbClr val="C00000"/>
                </a:solidFill>
                <a:effectLst/>
              </a:rPr>
              <a:t> + ... + </a:t>
            </a:r>
            <a:r>
              <a:rPr lang="en-US" sz="2800" b="1" i="0" dirty="0" err="1">
                <a:solidFill>
                  <a:srgbClr val="C00000"/>
                </a:solidFill>
                <a:effectLst/>
              </a:rPr>
              <a:t>b</a:t>
            </a:r>
            <a:r>
              <a:rPr lang="en-US" sz="2800" b="1" i="0" baseline="-25000" dirty="0" err="1">
                <a:solidFill>
                  <a:srgbClr val="C00000"/>
                </a:solidFill>
                <a:effectLst/>
              </a:rPr>
              <a:t>n</a:t>
            </a:r>
            <a:r>
              <a:rPr lang="en-US" sz="2800" b="1" i="1" dirty="0" err="1">
                <a:solidFill>
                  <a:srgbClr val="C00000"/>
                </a:solidFill>
                <a:effectLst/>
              </a:rPr>
              <a:t>x</a:t>
            </a:r>
            <a:r>
              <a:rPr lang="en-US" sz="2800" b="1" i="1" baseline="-25000" dirty="0" err="1">
                <a:solidFill>
                  <a:srgbClr val="C00000"/>
                </a:solidFill>
                <a:effectLst/>
              </a:rPr>
              <a:t>n</a:t>
            </a:r>
            <a:r>
              <a:rPr lang="en-US" sz="2800" b="1" i="1" dirty="0">
                <a:solidFill>
                  <a:srgbClr val="C00000"/>
                </a:solidFill>
                <a:effectLst/>
              </a:rPr>
              <a:t> + α </a:t>
            </a:r>
            <a:r>
              <a:rPr lang="en-US" sz="2800" b="1" i="0" dirty="0">
                <a:solidFill>
                  <a:srgbClr val="C00000"/>
                </a:solidFill>
                <a:effectLst/>
              </a:rPr>
              <a:t>Σ(b</a:t>
            </a:r>
            <a:r>
              <a:rPr lang="en-US" sz="2800" b="1" i="0" baseline="-25000" dirty="0">
                <a:solidFill>
                  <a:srgbClr val="C00000"/>
                </a:solidFill>
                <a:effectLst/>
              </a:rPr>
              <a:t>i</a:t>
            </a:r>
            <a:r>
              <a:rPr lang="en-US" sz="2800" b="1" i="0" dirty="0">
                <a:solidFill>
                  <a:srgbClr val="C00000"/>
                </a:solidFill>
                <a:effectLst/>
              </a:rPr>
              <a:t>**2)</a:t>
            </a:r>
          </a:p>
          <a:p>
            <a:pPr algn="just"/>
            <a:endParaRPr lang="en-US" sz="2000" b="1" dirty="0">
              <a:solidFill>
                <a:srgbClr val="374151"/>
              </a:solidFill>
            </a:endParaRPr>
          </a:p>
          <a:p>
            <a:pPr algn="just"/>
            <a:r>
              <a:rPr lang="en-US" sz="2000" b="1" i="0" dirty="0">
                <a:solidFill>
                  <a:srgbClr val="C00000"/>
                </a:solidFill>
                <a:effectLst/>
                <a:latin typeface="Söhne"/>
              </a:rPr>
              <a:t>where y is the dependent variable, x</a:t>
            </a:r>
            <a:r>
              <a:rPr lang="en-US" sz="2000" b="1" i="0" baseline="-25000" dirty="0">
                <a:solidFill>
                  <a:srgbClr val="C00000"/>
                </a:solidFill>
                <a:effectLst/>
                <a:latin typeface="Söhne"/>
              </a:rPr>
              <a:t>1</a:t>
            </a:r>
            <a:r>
              <a:rPr lang="en-US" sz="2000" b="1" i="0" dirty="0">
                <a:solidFill>
                  <a:srgbClr val="C00000"/>
                </a:solidFill>
                <a:effectLst/>
                <a:latin typeface="Söhne"/>
              </a:rPr>
              <a:t>, x</a:t>
            </a:r>
            <a:r>
              <a:rPr lang="en-US" sz="2000" b="1" i="0" baseline="-25000" dirty="0">
                <a:solidFill>
                  <a:srgbClr val="C00000"/>
                </a:solidFill>
                <a:effectLst/>
                <a:latin typeface="Söhne"/>
              </a:rPr>
              <a:t>2</a:t>
            </a:r>
            <a:r>
              <a:rPr lang="en-US" sz="2000" b="1" i="0" dirty="0">
                <a:solidFill>
                  <a:srgbClr val="C00000"/>
                </a:solidFill>
                <a:effectLst/>
                <a:latin typeface="Söhne"/>
              </a:rPr>
              <a:t>, ..., </a:t>
            </a:r>
            <a:r>
              <a:rPr lang="en-US" sz="2000" b="1" i="0" dirty="0" err="1">
                <a:solidFill>
                  <a:srgbClr val="C00000"/>
                </a:solidFill>
                <a:effectLst/>
                <a:latin typeface="Söhne"/>
              </a:rPr>
              <a:t>x</a:t>
            </a:r>
            <a:r>
              <a:rPr lang="en-US" sz="2000" b="1" i="0" baseline="-25000" dirty="0" err="1">
                <a:solidFill>
                  <a:srgbClr val="C00000"/>
                </a:solidFill>
                <a:effectLst/>
                <a:latin typeface="Söhne"/>
              </a:rPr>
              <a:t>n</a:t>
            </a:r>
            <a:r>
              <a:rPr lang="en-US" sz="2000" b="1" i="0" dirty="0">
                <a:solidFill>
                  <a:srgbClr val="C00000"/>
                </a:solidFill>
                <a:effectLst/>
                <a:latin typeface="Söhne"/>
              </a:rPr>
              <a:t> are the independent variables, b</a:t>
            </a:r>
            <a:r>
              <a:rPr lang="en-US" sz="2000" b="1" i="0" baseline="-25000" dirty="0">
                <a:solidFill>
                  <a:srgbClr val="C00000"/>
                </a:solidFill>
                <a:effectLst/>
                <a:latin typeface="Söhne"/>
              </a:rPr>
              <a:t>0</a:t>
            </a:r>
            <a:r>
              <a:rPr lang="en-US" sz="2000" b="1" i="0" dirty="0">
                <a:solidFill>
                  <a:srgbClr val="C00000"/>
                </a:solidFill>
                <a:effectLst/>
                <a:latin typeface="Söhne"/>
              </a:rPr>
              <a:t>, b</a:t>
            </a:r>
            <a:r>
              <a:rPr lang="en-US" sz="2000" b="1" i="0" baseline="-25000" dirty="0">
                <a:solidFill>
                  <a:srgbClr val="C00000"/>
                </a:solidFill>
                <a:effectLst/>
                <a:latin typeface="Söhne"/>
              </a:rPr>
              <a:t>1</a:t>
            </a:r>
            <a:r>
              <a:rPr lang="en-US" sz="2000" b="1" i="0" dirty="0">
                <a:solidFill>
                  <a:srgbClr val="C00000"/>
                </a:solidFill>
                <a:effectLst/>
                <a:latin typeface="Söhne"/>
              </a:rPr>
              <a:t>, b</a:t>
            </a:r>
            <a:r>
              <a:rPr lang="en-US" sz="2000" b="1" i="0" baseline="-25000" dirty="0">
                <a:solidFill>
                  <a:srgbClr val="C00000"/>
                </a:solidFill>
                <a:effectLst/>
                <a:latin typeface="Söhne"/>
              </a:rPr>
              <a:t>2</a:t>
            </a:r>
            <a:r>
              <a:rPr lang="en-US" sz="2000" b="1" i="0" dirty="0">
                <a:solidFill>
                  <a:srgbClr val="C00000"/>
                </a:solidFill>
                <a:effectLst/>
                <a:latin typeface="Söhne"/>
              </a:rPr>
              <a:t>, ..., b</a:t>
            </a:r>
            <a:r>
              <a:rPr lang="en-US" sz="2000" b="1" i="0" baseline="-25000" dirty="0">
                <a:solidFill>
                  <a:srgbClr val="C00000"/>
                </a:solidFill>
                <a:effectLst/>
                <a:latin typeface="Söhne"/>
              </a:rPr>
              <a:t>n</a:t>
            </a:r>
            <a:r>
              <a:rPr lang="en-US" sz="2000" b="1" i="0" dirty="0">
                <a:solidFill>
                  <a:srgbClr val="C00000"/>
                </a:solidFill>
                <a:effectLst/>
                <a:latin typeface="Söhne"/>
              </a:rPr>
              <a:t> are the coefficients, </a:t>
            </a:r>
            <a:r>
              <a:rPr lang="en-US" sz="2000" b="1" i="0" dirty="0">
                <a:solidFill>
                  <a:srgbClr val="0070C0"/>
                </a:solidFill>
                <a:effectLst/>
                <a:latin typeface="Söhne"/>
              </a:rPr>
              <a:t>α is the regularization parameter, and Σ(bi^2) is the sum of squares of the coefficients</a:t>
            </a:r>
            <a:r>
              <a:rPr lang="en-US" sz="2000" b="1" i="0" dirty="0">
                <a:solidFill>
                  <a:srgbClr val="C00000"/>
                </a:solidFill>
                <a:effectLst/>
                <a:latin typeface="Söhne"/>
              </a:rPr>
              <a:t>.</a:t>
            </a:r>
            <a:endParaRPr lang="en-US" sz="2000" b="1" i="0" dirty="0">
              <a:solidFill>
                <a:srgbClr val="C00000"/>
              </a:solidFill>
              <a:effectLst/>
            </a:endParaRPr>
          </a:p>
          <a:p>
            <a:pPr algn="just"/>
            <a:endParaRPr lang="en-US" sz="2000" b="1" dirty="0"/>
          </a:p>
        </p:txBody>
      </p:sp>
    </p:spTree>
    <p:extLst>
      <p:ext uri="{BB962C8B-B14F-4D97-AF65-F5344CB8AC3E}">
        <p14:creationId xmlns:p14="http://schemas.microsoft.com/office/powerpoint/2010/main" val="33959618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Ridge Regression (Regularization Technique)</a:t>
            </a:r>
          </a:p>
        </p:txBody>
      </p:sp>
      <p:sp>
        <p:nvSpPr>
          <p:cNvPr id="9" name="TextBox 8">
            <a:extLst>
              <a:ext uri="{FF2B5EF4-FFF2-40B4-BE49-F238E27FC236}">
                <a16:creationId xmlns:a16="http://schemas.microsoft.com/office/drawing/2014/main" id="{2FF3359F-B5DC-2A19-C6AA-EFCC2F962052}"/>
              </a:ext>
            </a:extLst>
          </p:cNvPr>
          <p:cNvSpPr txBox="1"/>
          <p:nvPr/>
        </p:nvSpPr>
        <p:spPr>
          <a:xfrm>
            <a:off x="186951" y="425470"/>
            <a:ext cx="8547182" cy="6309420"/>
          </a:xfrm>
          <a:prstGeom prst="rect">
            <a:avLst/>
          </a:prstGeom>
          <a:noFill/>
        </p:spPr>
        <p:txBody>
          <a:bodyPr wrap="square" rtlCol="0">
            <a:spAutoFit/>
          </a:bodyPr>
          <a:lstStyle/>
          <a:p>
            <a:pPr algn="just"/>
            <a:r>
              <a:rPr lang="en-US" sz="2400" b="1" i="0" dirty="0">
                <a:solidFill>
                  <a:srgbClr val="374151"/>
                </a:solidFill>
                <a:effectLst/>
                <a:latin typeface="Söhne"/>
              </a:rPr>
              <a:t>To understand how Ridge Regression works, let's start with the standard linear polynomial regression model:</a:t>
            </a:r>
          </a:p>
          <a:p>
            <a:pPr algn="ctr"/>
            <a:r>
              <a:rPr lang="en-US" sz="2400" b="1" i="0" dirty="0">
                <a:solidFill>
                  <a:srgbClr val="C00000"/>
                </a:solidFill>
                <a:effectLst/>
              </a:rPr>
              <a:t>y = b</a:t>
            </a:r>
            <a:r>
              <a:rPr lang="en-US" sz="2400" b="1" i="0" baseline="-25000" dirty="0">
                <a:solidFill>
                  <a:srgbClr val="C00000"/>
                </a:solidFill>
                <a:effectLst/>
              </a:rPr>
              <a:t>0</a:t>
            </a:r>
            <a:r>
              <a:rPr lang="en-US" sz="2400" b="1" i="0" dirty="0">
                <a:solidFill>
                  <a:srgbClr val="C00000"/>
                </a:solidFill>
                <a:effectLst/>
              </a:rPr>
              <a:t> + b</a:t>
            </a:r>
            <a:r>
              <a:rPr lang="en-US" sz="2400" b="1" i="0" baseline="-25000" dirty="0">
                <a:solidFill>
                  <a:srgbClr val="C00000"/>
                </a:solidFill>
                <a:effectLst/>
              </a:rPr>
              <a:t>1</a:t>
            </a:r>
            <a:r>
              <a:rPr lang="en-US" sz="2400" b="1" i="1" dirty="0">
                <a:solidFill>
                  <a:srgbClr val="C00000"/>
                </a:solidFill>
                <a:effectLst/>
              </a:rPr>
              <a:t>x</a:t>
            </a:r>
            <a:r>
              <a:rPr lang="en-US" sz="2400" b="1" i="1" baseline="-25000" dirty="0">
                <a:solidFill>
                  <a:srgbClr val="C00000"/>
                </a:solidFill>
                <a:effectLst/>
              </a:rPr>
              <a:t>1</a:t>
            </a:r>
            <a:r>
              <a:rPr lang="en-US" sz="2400" b="1" i="1" dirty="0">
                <a:solidFill>
                  <a:srgbClr val="C00000"/>
                </a:solidFill>
                <a:effectLst/>
              </a:rPr>
              <a:t> + b</a:t>
            </a:r>
            <a:r>
              <a:rPr lang="en-US" sz="2400" b="1" i="1" baseline="-25000" dirty="0">
                <a:solidFill>
                  <a:srgbClr val="C00000"/>
                </a:solidFill>
                <a:effectLst/>
              </a:rPr>
              <a:t>2</a:t>
            </a:r>
            <a:r>
              <a:rPr lang="en-US" sz="2400" b="1" i="0" dirty="0">
                <a:solidFill>
                  <a:srgbClr val="C00000"/>
                </a:solidFill>
                <a:effectLst/>
              </a:rPr>
              <a:t>x</a:t>
            </a:r>
            <a:r>
              <a:rPr lang="en-US" sz="2400" b="1" i="0" baseline="-25000" dirty="0">
                <a:solidFill>
                  <a:srgbClr val="C00000"/>
                </a:solidFill>
                <a:effectLst/>
              </a:rPr>
              <a:t>2</a:t>
            </a:r>
            <a:r>
              <a:rPr lang="en-US" sz="2400" b="1" i="0" dirty="0">
                <a:solidFill>
                  <a:srgbClr val="C00000"/>
                </a:solidFill>
                <a:effectLst/>
              </a:rPr>
              <a:t> + ... + </a:t>
            </a:r>
            <a:r>
              <a:rPr lang="en-US" sz="2400" b="1" i="0" dirty="0" err="1">
                <a:solidFill>
                  <a:srgbClr val="C00000"/>
                </a:solidFill>
                <a:effectLst/>
              </a:rPr>
              <a:t>b</a:t>
            </a:r>
            <a:r>
              <a:rPr lang="en-US" sz="2400" b="1" i="0" baseline="-25000" dirty="0" err="1">
                <a:solidFill>
                  <a:srgbClr val="C00000"/>
                </a:solidFill>
                <a:effectLst/>
              </a:rPr>
              <a:t>n</a:t>
            </a:r>
            <a:r>
              <a:rPr lang="en-US" sz="2400" b="1" i="1" dirty="0" err="1">
                <a:solidFill>
                  <a:srgbClr val="C00000"/>
                </a:solidFill>
                <a:effectLst/>
              </a:rPr>
              <a:t>x</a:t>
            </a:r>
            <a:r>
              <a:rPr lang="en-US" sz="2400" b="1" i="1" baseline="-25000" dirty="0" err="1">
                <a:solidFill>
                  <a:srgbClr val="C00000"/>
                </a:solidFill>
                <a:effectLst/>
              </a:rPr>
              <a:t>n</a:t>
            </a:r>
            <a:r>
              <a:rPr lang="en-US" sz="2400" b="1" i="1" dirty="0">
                <a:solidFill>
                  <a:srgbClr val="C00000"/>
                </a:solidFill>
                <a:effectLst/>
              </a:rPr>
              <a:t> + e </a:t>
            </a:r>
          </a:p>
          <a:p>
            <a:pPr algn="just"/>
            <a:endParaRPr lang="en-US" sz="2400" b="1" i="1" dirty="0">
              <a:solidFill>
                <a:srgbClr val="C00000"/>
              </a:solidFill>
              <a:latin typeface="Söhne"/>
            </a:endParaRPr>
          </a:p>
          <a:p>
            <a:pPr algn="just"/>
            <a:r>
              <a:rPr lang="en-US" sz="2400" b="1" i="0" dirty="0">
                <a:solidFill>
                  <a:srgbClr val="374151"/>
                </a:solidFill>
                <a:effectLst/>
                <a:latin typeface="Söhne"/>
              </a:rPr>
              <a:t>Here, y is the dependent variable, x1, x2, ..., </a:t>
            </a:r>
            <a:r>
              <a:rPr lang="en-US" sz="2400" b="1" i="0" dirty="0" err="1">
                <a:solidFill>
                  <a:srgbClr val="374151"/>
                </a:solidFill>
                <a:effectLst/>
                <a:latin typeface="Söhne"/>
              </a:rPr>
              <a:t>xn</a:t>
            </a:r>
            <a:r>
              <a:rPr lang="en-US" sz="2400" b="1" i="0" dirty="0">
                <a:solidFill>
                  <a:srgbClr val="374151"/>
                </a:solidFill>
                <a:effectLst/>
                <a:latin typeface="Söhne"/>
              </a:rPr>
              <a:t> are the independent variables, b0, b1, b2, ..., bn are the coefficients or parameters of the model,</a:t>
            </a:r>
            <a:r>
              <a:rPr lang="en-US" sz="2400" b="1" i="0" dirty="0">
                <a:solidFill>
                  <a:srgbClr val="0070C0"/>
                </a:solidFill>
                <a:effectLst/>
                <a:latin typeface="Söhne"/>
              </a:rPr>
              <a:t> and e is the error term or the residual.</a:t>
            </a:r>
          </a:p>
          <a:p>
            <a:pPr algn="just"/>
            <a:endParaRPr lang="en-US" sz="2000" b="1" dirty="0"/>
          </a:p>
          <a:p>
            <a:pPr algn="just"/>
            <a:r>
              <a:rPr lang="en-US" sz="2400" b="1" dirty="0">
                <a:solidFill>
                  <a:srgbClr val="374151"/>
                </a:solidFill>
                <a:latin typeface="Söhne"/>
              </a:rPr>
              <a:t>The goal of linear regression is to estimate the values of the coefficients b0, b1, b2, ..., bn that best fit the data. This is done by minimizing the sum of the squared residuals, which is known as the </a:t>
            </a:r>
            <a:r>
              <a:rPr lang="en-US" sz="2400" b="1" dirty="0">
                <a:solidFill>
                  <a:srgbClr val="C00000"/>
                </a:solidFill>
                <a:latin typeface="Söhne"/>
              </a:rPr>
              <a:t>residual sum of squares (RSS) Function</a:t>
            </a:r>
            <a:r>
              <a:rPr lang="en-US" sz="2400" b="1" dirty="0">
                <a:solidFill>
                  <a:srgbClr val="374151"/>
                </a:solidFill>
                <a:latin typeface="Söhne"/>
              </a:rPr>
              <a:t>:</a:t>
            </a:r>
          </a:p>
          <a:p>
            <a:pPr algn="ctr"/>
            <a:r>
              <a:rPr lang="en-US" sz="2400" b="1" dirty="0">
                <a:solidFill>
                  <a:srgbClr val="C00000"/>
                </a:solidFill>
                <a:latin typeface="Söhne"/>
              </a:rPr>
              <a:t>RSS = Σ(</a:t>
            </a:r>
            <a:r>
              <a:rPr lang="en-US" sz="2400" b="1" dirty="0" err="1">
                <a:solidFill>
                  <a:srgbClr val="C00000"/>
                </a:solidFill>
                <a:latin typeface="Söhne"/>
              </a:rPr>
              <a:t>yi</a:t>
            </a:r>
            <a:r>
              <a:rPr lang="en-US" sz="2400" b="1" dirty="0">
                <a:solidFill>
                  <a:srgbClr val="C00000"/>
                </a:solidFill>
                <a:latin typeface="Söhne"/>
              </a:rPr>
              <a:t> - </a:t>
            </a:r>
            <a:r>
              <a:rPr lang="en-US" sz="2400" b="1" dirty="0" err="1">
                <a:solidFill>
                  <a:srgbClr val="C00000"/>
                </a:solidFill>
                <a:latin typeface="Söhne"/>
              </a:rPr>
              <a:t>ŷi</a:t>
            </a:r>
            <a:r>
              <a:rPr lang="en-US" sz="2400" b="1" dirty="0">
                <a:solidFill>
                  <a:srgbClr val="C00000"/>
                </a:solidFill>
                <a:latin typeface="Söhne"/>
              </a:rPr>
              <a:t>)**2</a:t>
            </a:r>
          </a:p>
          <a:p>
            <a:pPr algn="ctr"/>
            <a:endParaRPr lang="en-US" sz="2400" b="1" dirty="0">
              <a:solidFill>
                <a:srgbClr val="374151"/>
              </a:solidFill>
              <a:latin typeface="Söhne"/>
            </a:endParaRPr>
          </a:p>
          <a:p>
            <a:pPr algn="just"/>
            <a:r>
              <a:rPr lang="en-US" sz="2400" b="1" dirty="0">
                <a:solidFill>
                  <a:srgbClr val="374151"/>
                </a:solidFill>
                <a:latin typeface="Söhne"/>
              </a:rPr>
              <a:t>where </a:t>
            </a:r>
            <a:r>
              <a:rPr lang="en-US" sz="2400" b="1" dirty="0" err="1">
                <a:solidFill>
                  <a:srgbClr val="374151"/>
                </a:solidFill>
                <a:latin typeface="Söhne"/>
              </a:rPr>
              <a:t>yi</a:t>
            </a:r>
            <a:r>
              <a:rPr lang="en-US" sz="2400" b="1" dirty="0">
                <a:solidFill>
                  <a:srgbClr val="374151"/>
                </a:solidFill>
                <a:latin typeface="Söhne"/>
              </a:rPr>
              <a:t> is the observed value of the dependent variable, </a:t>
            </a:r>
            <a:r>
              <a:rPr lang="en-US" sz="2400" b="1" dirty="0" err="1">
                <a:solidFill>
                  <a:srgbClr val="374151"/>
                </a:solidFill>
                <a:latin typeface="Söhne"/>
              </a:rPr>
              <a:t>ŷi</a:t>
            </a:r>
            <a:r>
              <a:rPr lang="en-US" sz="2400" b="1" dirty="0">
                <a:solidFill>
                  <a:srgbClr val="374151"/>
                </a:solidFill>
                <a:latin typeface="Söhne"/>
              </a:rPr>
              <a:t> is the predicted value of the dependent variable, and the sum is taken over all the data points.</a:t>
            </a:r>
            <a:endParaRPr lang="en-US" sz="2000" b="1" dirty="0"/>
          </a:p>
        </p:txBody>
      </p:sp>
    </p:spTree>
    <p:extLst>
      <p:ext uri="{BB962C8B-B14F-4D97-AF65-F5344CB8AC3E}">
        <p14:creationId xmlns:p14="http://schemas.microsoft.com/office/powerpoint/2010/main" val="11299798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Ridge Regression (Regularization Technique)</a:t>
            </a:r>
          </a:p>
        </p:txBody>
      </p:sp>
      <p:sp>
        <p:nvSpPr>
          <p:cNvPr id="9" name="TextBox 8">
            <a:extLst>
              <a:ext uri="{FF2B5EF4-FFF2-40B4-BE49-F238E27FC236}">
                <a16:creationId xmlns:a16="http://schemas.microsoft.com/office/drawing/2014/main" id="{2FF3359F-B5DC-2A19-C6AA-EFCC2F962052}"/>
              </a:ext>
            </a:extLst>
          </p:cNvPr>
          <p:cNvSpPr txBox="1"/>
          <p:nvPr/>
        </p:nvSpPr>
        <p:spPr>
          <a:xfrm>
            <a:off x="186951" y="425470"/>
            <a:ext cx="8547182" cy="4893647"/>
          </a:xfrm>
          <a:prstGeom prst="rect">
            <a:avLst/>
          </a:prstGeom>
          <a:noFill/>
        </p:spPr>
        <p:txBody>
          <a:bodyPr wrap="square" rtlCol="0">
            <a:spAutoFit/>
          </a:bodyPr>
          <a:lstStyle/>
          <a:p>
            <a:pPr algn="l"/>
            <a:endParaRPr lang="en-US" sz="2400" b="0" i="0" dirty="0">
              <a:solidFill>
                <a:srgbClr val="374151"/>
              </a:solidFill>
              <a:effectLst/>
              <a:latin typeface="Söhne"/>
            </a:endParaRPr>
          </a:p>
          <a:p>
            <a:pPr algn="just"/>
            <a:r>
              <a:rPr lang="en-US" sz="2400" b="1" i="0" dirty="0">
                <a:solidFill>
                  <a:srgbClr val="374151"/>
                </a:solidFill>
                <a:effectLst/>
                <a:latin typeface="Söhne"/>
              </a:rPr>
              <a:t>In Ridge Regression, we add a regularization term to the Loss Function (RSS) to prevent the coefficients from becoming too large. The regularization term is given by:</a:t>
            </a:r>
          </a:p>
          <a:p>
            <a:pPr algn="just"/>
            <a:endParaRPr lang="en-US" sz="2400" b="1" i="0" dirty="0">
              <a:solidFill>
                <a:srgbClr val="374151"/>
              </a:solidFill>
              <a:effectLst/>
              <a:latin typeface="Söhne"/>
            </a:endParaRPr>
          </a:p>
          <a:p>
            <a:pPr algn="ctr"/>
            <a:r>
              <a:rPr lang="en-US" sz="2400" b="1" i="1" dirty="0">
                <a:solidFill>
                  <a:srgbClr val="C00000"/>
                </a:solidFill>
                <a:effectLst/>
              </a:rPr>
              <a:t>α </a:t>
            </a:r>
            <a:r>
              <a:rPr lang="en-US" sz="2400" b="1" i="0" dirty="0">
                <a:solidFill>
                  <a:srgbClr val="C00000"/>
                </a:solidFill>
                <a:effectLst/>
              </a:rPr>
              <a:t>Σ(b</a:t>
            </a:r>
            <a:r>
              <a:rPr lang="en-US" sz="2400" b="1" i="0" baseline="-25000" dirty="0">
                <a:solidFill>
                  <a:srgbClr val="C00000"/>
                </a:solidFill>
                <a:effectLst/>
              </a:rPr>
              <a:t>i</a:t>
            </a:r>
            <a:r>
              <a:rPr lang="en-US" sz="2400" b="1" i="0" dirty="0">
                <a:solidFill>
                  <a:srgbClr val="C00000"/>
                </a:solidFill>
                <a:effectLst/>
              </a:rPr>
              <a:t>**2)</a:t>
            </a:r>
          </a:p>
          <a:p>
            <a:pPr algn="just"/>
            <a:endParaRPr lang="en-US" sz="2400" b="1" i="0" dirty="0">
              <a:solidFill>
                <a:srgbClr val="374151"/>
              </a:solidFill>
              <a:effectLst/>
              <a:latin typeface="Söhne"/>
            </a:endParaRPr>
          </a:p>
          <a:p>
            <a:pPr algn="just"/>
            <a:r>
              <a:rPr lang="en-US" sz="2400" b="1" i="0" dirty="0">
                <a:solidFill>
                  <a:srgbClr val="374151"/>
                </a:solidFill>
                <a:effectLst/>
                <a:latin typeface="Söhne"/>
              </a:rPr>
              <a:t>where α is the regularization parameter, b</a:t>
            </a:r>
            <a:r>
              <a:rPr lang="en-US" sz="2400" b="1" i="0" baseline="-25000" dirty="0">
                <a:solidFill>
                  <a:srgbClr val="374151"/>
                </a:solidFill>
                <a:effectLst/>
                <a:latin typeface="Söhne"/>
              </a:rPr>
              <a:t>i</a:t>
            </a:r>
            <a:r>
              <a:rPr lang="en-US" sz="2400" b="1" i="0" dirty="0">
                <a:solidFill>
                  <a:srgbClr val="374151"/>
                </a:solidFill>
                <a:effectLst/>
                <a:latin typeface="Söhne"/>
              </a:rPr>
              <a:t> is the </a:t>
            </a:r>
            <a:r>
              <a:rPr lang="en-US" sz="2400" b="1" i="0" dirty="0" err="1">
                <a:solidFill>
                  <a:srgbClr val="374151"/>
                </a:solidFill>
                <a:effectLst/>
                <a:latin typeface="Söhne"/>
              </a:rPr>
              <a:t>i</a:t>
            </a:r>
            <a:r>
              <a:rPr lang="en-US" sz="2400" b="1" i="0" baseline="30000" dirty="0" err="1">
                <a:solidFill>
                  <a:srgbClr val="374151"/>
                </a:solidFill>
                <a:effectLst/>
                <a:latin typeface="Söhne"/>
              </a:rPr>
              <a:t>th</a:t>
            </a:r>
            <a:r>
              <a:rPr lang="en-US" sz="2400" b="1" i="0" dirty="0">
                <a:solidFill>
                  <a:srgbClr val="374151"/>
                </a:solidFill>
                <a:effectLst/>
                <a:latin typeface="Söhne"/>
              </a:rPr>
              <a:t> coefficient, and the sum is taken over all the coefficients.</a:t>
            </a:r>
          </a:p>
          <a:p>
            <a:pPr algn="l"/>
            <a:r>
              <a:rPr lang="en-US" sz="2400" b="0" i="0" dirty="0">
                <a:solidFill>
                  <a:srgbClr val="374151"/>
                </a:solidFill>
                <a:effectLst/>
                <a:latin typeface="Söhne"/>
              </a:rPr>
              <a:t>The goal of Ridge Regression is to minimize the following cost function:</a:t>
            </a:r>
          </a:p>
          <a:p>
            <a:pPr algn="ctr"/>
            <a:r>
              <a:rPr lang="en-US" sz="2400" b="1" dirty="0">
                <a:solidFill>
                  <a:srgbClr val="C00000"/>
                </a:solidFill>
                <a:latin typeface="Söhne"/>
              </a:rPr>
              <a:t>Cost/Loss Function (L) = Σ(</a:t>
            </a:r>
            <a:r>
              <a:rPr lang="en-US" sz="2400" b="1" dirty="0" err="1">
                <a:solidFill>
                  <a:srgbClr val="C00000"/>
                </a:solidFill>
                <a:latin typeface="Söhne"/>
              </a:rPr>
              <a:t>yi</a:t>
            </a:r>
            <a:r>
              <a:rPr lang="en-US" sz="2400" b="1" dirty="0">
                <a:solidFill>
                  <a:srgbClr val="C00000"/>
                </a:solidFill>
                <a:latin typeface="Söhne"/>
              </a:rPr>
              <a:t> - </a:t>
            </a:r>
            <a:r>
              <a:rPr lang="en-US" sz="2400" b="1" dirty="0" err="1">
                <a:solidFill>
                  <a:srgbClr val="C00000"/>
                </a:solidFill>
                <a:latin typeface="Söhne"/>
              </a:rPr>
              <a:t>ŷi</a:t>
            </a:r>
            <a:r>
              <a:rPr lang="en-US" sz="2400" b="1" dirty="0">
                <a:solidFill>
                  <a:srgbClr val="C00000"/>
                </a:solidFill>
                <a:latin typeface="Söhne"/>
              </a:rPr>
              <a:t>)**2</a:t>
            </a:r>
            <a:r>
              <a:rPr lang="en-US" sz="2400" b="1" i="0" dirty="0">
                <a:solidFill>
                  <a:srgbClr val="C00000"/>
                </a:solidFill>
                <a:effectLst/>
                <a:latin typeface="Söhne"/>
              </a:rPr>
              <a:t> + </a:t>
            </a:r>
            <a:r>
              <a:rPr lang="en-US" sz="2400" b="1" i="1" dirty="0">
                <a:solidFill>
                  <a:srgbClr val="C00000"/>
                </a:solidFill>
                <a:effectLst/>
              </a:rPr>
              <a:t>α </a:t>
            </a:r>
            <a:r>
              <a:rPr lang="en-US" sz="2400" b="1" i="0" dirty="0">
                <a:solidFill>
                  <a:srgbClr val="C00000"/>
                </a:solidFill>
                <a:effectLst/>
              </a:rPr>
              <a:t>Σ(b</a:t>
            </a:r>
            <a:r>
              <a:rPr lang="en-US" sz="2400" b="1" i="0" baseline="-25000" dirty="0">
                <a:solidFill>
                  <a:srgbClr val="C00000"/>
                </a:solidFill>
                <a:effectLst/>
              </a:rPr>
              <a:t>i</a:t>
            </a:r>
            <a:r>
              <a:rPr lang="en-US" sz="2400" b="1" i="0" dirty="0">
                <a:solidFill>
                  <a:srgbClr val="C00000"/>
                </a:solidFill>
                <a:effectLst/>
              </a:rPr>
              <a:t>**2)</a:t>
            </a:r>
          </a:p>
          <a:p>
            <a:pPr algn="just"/>
            <a:endParaRPr lang="en-US" sz="2400" b="1" i="0" dirty="0">
              <a:solidFill>
                <a:srgbClr val="374151"/>
              </a:solidFill>
              <a:effectLst/>
              <a:latin typeface="Söhne"/>
            </a:endParaRPr>
          </a:p>
        </p:txBody>
      </p:sp>
    </p:spTree>
    <p:extLst>
      <p:ext uri="{BB962C8B-B14F-4D97-AF65-F5344CB8AC3E}">
        <p14:creationId xmlns:p14="http://schemas.microsoft.com/office/powerpoint/2010/main" val="1768705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Ridge Regression (Regularization Technique)</a:t>
            </a:r>
          </a:p>
        </p:txBody>
      </p:sp>
      <p:sp>
        <p:nvSpPr>
          <p:cNvPr id="9" name="TextBox 8">
            <a:extLst>
              <a:ext uri="{FF2B5EF4-FFF2-40B4-BE49-F238E27FC236}">
                <a16:creationId xmlns:a16="http://schemas.microsoft.com/office/drawing/2014/main" id="{2FF3359F-B5DC-2A19-C6AA-EFCC2F962052}"/>
              </a:ext>
            </a:extLst>
          </p:cNvPr>
          <p:cNvSpPr txBox="1"/>
          <p:nvPr/>
        </p:nvSpPr>
        <p:spPr>
          <a:xfrm>
            <a:off x="186951" y="425470"/>
            <a:ext cx="8547182" cy="6001643"/>
          </a:xfrm>
          <a:prstGeom prst="rect">
            <a:avLst/>
          </a:prstGeom>
          <a:noFill/>
        </p:spPr>
        <p:txBody>
          <a:bodyPr wrap="square" rtlCol="0">
            <a:spAutoFit/>
          </a:bodyPr>
          <a:lstStyle/>
          <a:p>
            <a:pPr algn="just"/>
            <a:endParaRPr lang="en-US" sz="2400" b="1" i="0" dirty="0">
              <a:solidFill>
                <a:srgbClr val="374151"/>
              </a:solidFill>
              <a:effectLst/>
              <a:latin typeface="Söhne"/>
            </a:endParaRPr>
          </a:p>
          <a:p>
            <a:pPr algn="just"/>
            <a:r>
              <a:rPr lang="en-US" sz="2400" b="1" i="0" dirty="0">
                <a:solidFill>
                  <a:srgbClr val="374151"/>
                </a:solidFill>
                <a:effectLst/>
                <a:latin typeface="Söhne"/>
              </a:rPr>
              <a:t>The cost function of Ridge regression is also known as the L2 regularization. It adds a penalty term to the ordinary least squares (OLS) cost function to shrink the coefficient estimates towards zero. The formula for the Ridge regression cost function is: </a:t>
            </a:r>
          </a:p>
          <a:p>
            <a:pPr algn="ctr"/>
            <a:endParaRPr lang="en-US" sz="2400" b="1" dirty="0">
              <a:solidFill>
                <a:srgbClr val="C00000"/>
              </a:solidFill>
              <a:latin typeface="Söhne"/>
            </a:endParaRPr>
          </a:p>
          <a:p>
            <a:pPr algn="ctr"/>
            <a:r>
              <a:rPr lang="en-US" sz="2400" b="1" dirty="0">
                <a:solidFill>
                  <a:srgbClr val="C00000"/>
                </a:solidFill>
                <a:latin typeface="Söhne"/>
              </a:rPr>
              <a:t>L(Loss Function) = Σ(</a:t>
            </a:r>
            <a:r>
              <a:rPr lang="en-US" sz="2400" b="1" dirty="0" err="1">
                <a:solidFill>
                  <a:srgbClr val="C00000"/>
                </a:solidFill>
                <a:latin typeface="Söhne"/>
              </a:rPr>
              <a:t>yi</a:t>
            </a:r>
            <a:r>
              <a:rPr lang="en-US" sz="2400" b="1" dirty="0">
                <a:solidFill>
                  <a:srgbClr val="C00000"/>
                </a:solidFill>
                <a:latin typeface="Söhne"/>
              </a:rPr>
              <a:t> - </a:t>
            </a:r>
            <a:r>
              <a:rPr lang="en-US" sz="2400" b="1" dirty="0" err="1">
                <a:solidFill>
                  <a:srgbClr val="C00000"/>
                </a:solidFill>
                <a:latin typeface="Söhne"/>
              </a:rPr>
              <a:t>ŷi</a:t>
            </a:r>
            <a:r>
              <a:rPr lang="en-US" sz="2400" b="1" dirty="0">
                <a:solidFill>
                  <a:srgbClr val="C00000"/>
                </a:solidFill>
                <a:latin typeface="Söhne"/>
              </a:rPr>
              <a:t>)**2</a:t>
            </a:r>
            <a:r>
              <a:rPr lang="en-US" sz="2400" b="1" i="0" dirty="0">
                <a:solidFill>
                  <a:srgbClr val="C00000"/>
                </a:solidFill>
                <a:effectLst/>
                <a:latin typeface="Söhne"/>
              </a:rPr>
              <a:t> + </a:t>
            </a:r>
            <a:r>
              <a:rPr lang="en-US" sz="2400" b="1" i="1" dirty="0">
                <a:solidFill>
                  <a:srgbClr val="C00000"/>
                </a:solidFill>
                <a:effectLst/>
              </a:rPr>
              <a:t>α </a:t>
            </a:r>
            <a:r>
              <a:rPr lang="en-US" sz="2400" b="1" i="0" dirty="0">
                <a:solidFill>
                  <a:srgbClr val="C00000"/>
                </a:solidFill>
                <a:effectLst/>
              </a:rPr>
              <a:t>Σ(b</a:t>
            </a:r>
            <a:r>
              <a:rPr lang="en-US" sz="2400" b="1" i="0" baseline="-25000" dirty="0">
                <a:solidFill>
                  <a:srgbClr val="C00000"/>
                </a:solidFill>
                <a:effectLst/>
              </a:rPr>
              <a:t>i</a:t>
            </a:r>
            <a:r>
              <a:rPr lang="en-US" sz="2400" b="1" i="0" dirty="0">
                <a:solidFill>
                  <a:srgbClr val="C00000"/>
                </a:solidFill>
                <a:effectLst/>
              </a:rPr>
              <a:t>**2)</a:t>
            </a:r>
          </a:p>
          <a:p>
            <a:pPr algn="just"/>
            <a:endParaRPr lang="en-US" sz="2400" dirty="0">
              <a:solidFill>
                <a:srgbClr val="374151"/>
              </a:solidFill>
              <a:latin typeface="Söhne"/>
            </a:endParaRPr>
          </a:p>
          <a:p>
            <a:pPr algn="l"/>
            <a:r>
              <a:rPr lang="en-US" sz="2400" b="1" i="0" dirty="0">
                <a:solidFill>
                  <a:srgbClr val="374151"/>
                </a:solidFill>
                <a:effectLst/>
                <a:latin typeface="Söhne"/>
              </a:rPr>
              <a:t>Where:-</a:t>
            </a:r>
          </a:p>
          <a:p>
            <a:pPr algn="l">
              <a:buFont typeface="Arial" panose="020B0604020202020204" pitchFamily="34" charset="0"/>
              <a:buChar char="•"/>
            </a:pPr>
            <a:r>
              <a:rPr lang="en-US" sz="2400" b="1" i="0" dirty="0">
                <a:solidFill>
                  <a:srgbClr val="C00000"/>
                </a:solidFill>
                <a:effectLst/>
                <a:latin typeface="Söhne"/>
              </a:rPr>
              <a:t>L</a:t>
            </a:r>
            <a:r>
              <a:rPr lang="en-US" sz="2400" b="1" i="0" dirty="0">
                <a:solidFill>
                  <a:srgbClr val="374151"/>
                </a:solidFill>
                <a:effectLst/>
                <a:latin typeface="Söhne"/>
              </a:rPr>
              <a:t> is the cost function</a:t>
            </a:r>
          </a:p>
          <a:p>
            <a:pPr algn="l">
              <a:buFont typeface="Arial" panose="020B0604020202020204" pitchFamily="34" charset="0"/>
              <a:buChar char="•"/>
            </a:pPr>
            <a:r>
              <a:rPr lang="en-US" sz="2400" b="1" dirty="0">
                <a:solidFill>
                  <a:srgbClr val="C00000"/>
                </a:solidFill>
                <a:latin typeface="Söhne"/>
              </a:rPr>
              <a:t>Σ(</a:t>
            </a:r>
            <a:r>
              <a:rPr lang="en-US" sz="2400" b="1" dirty="0" err="1">
                <a:solidFill>
                  <a:srgbClr val="C00000"/>
                </a:solidFill>
                <a:latin typeface="Söhne"/>
              </a:rPr>
              <a:t>yi</a:t>
            </a:r>
            <a:r>
              <a:rPr lang="en-US" sz="2400" b="1" dirty="0">
                <a:solidFill>
                  <a:srgbClr val="C00000"/>
                </a:solidFill>
                <a:latin typeface="Söhne"/>
              </a:rPr>
              <a:t> - </a:t>
            </a:r>
            <a:r>
              <a:rPr lang="en-US" sz="2400" b="1" dirty="0" err="1">
                <a:solidFill>
                  <a:srgbClr val="C00000"/>
                </a:solidFill>
                <a:latin typeface="Söhne"/>
              </a:rPr>
              <a:t>ŷi</a:t>
            </a:r>
            <a:r>
              <a:rPr lang="en-US" sz="2400" b="1" dirty="0">
                <a:solidFill>
                  <a:srgbClr val="C00000"/>
                </a:solidFill>
                <a:latin typeface="Söhne"/>
              </a:rPr>
              <a:t>)**2</a:t>
            </a:r>
            <a:r>
              <a:rPr lang="en-US" sz="2400" b="1" i="0" dirty="0">
                <a:solidFill>
                  <a:srgbClr val="C00000"/>
                </a:solidFill>
                <a:effectLst/>
                <a:latin typeface="Söhne"/>
              </a:rPr>
              <a:t> </a:t>
            </a:r>
            <a:r>
              <a:rPr lang="en-US" sz="2400" b="1" i="0" dirty="0">
                <a:solidFill>
                  <a:srgbClr val="374151"/>
                </a:solidFill>
                <a:effectLst/>
                <a:latin typeface="Söhne"/>
              </a:rPr>
              <a:t>is the residual sum of squares of the OLS model</a:t>
            </a:r>
          </a:p>
          <a:p>
            <a:pPr algn="l">
              <a:buFont typeface="Arial" panose="020B0604020202020204" pitchFamily="34" charset="0"/>
              <a:buChar char="•"/>
            </a:pPr>
            <a:r>
              <a:rPr lang="en-US" sz="2400" b="1" i="0" dirty="0">
                <a:solidFill>
                  <a:srgbClr val="C00000"/>
                </a:solidFill>
                <a:effectLst/>
              </a:rPr>
              <a:t>b</a:t>
            </a:r>
            <a:r>
              <a:rPr lang="en-US" sz="2400" b="1" i="0" baseline="-25000" dirty="0">
                <a:solidFill>
                  <a:srgbClr val="C00000"/>
                </a:solidFill>
                <a:effectLst/>
              </a:rPr>
              <a:t>i  </a:t>
            </a:r>
            <a:r>
              <a:rPr lang="en-US" sz="2400" b="1" i="0" dirty="0">
                <a:solidFill>
                  <a:srgbClr val="374151"/>
                </a:solidFill>
                <a:effectLst/>
                <a:latin typeface="Söhne"/>
              </a:rPr>
              <a:t>is the vector of regression coefficients</a:t>
            </a:r>
          </a:p>
          <a:p>
            <a:pPr algn="l">
              <a:buFont typeface="Arial" panose="020B0604020202020204" pitchFamily="34" charset="0"/>
              <a:buChar char="•"/>
            </a:pPr>
            <a:r>
              <a:rPr lang="en-US" sz="2400" b="1" i="0" dirty="0">
                <a:solidFill>
                  <a:srgbClr val="C00000"/>
                </a:solidFill>
                <a:effectLst/>
                <a:latin typeface="Söhne"/>
              </a:rPr>
              <a:t>α</a:t>
            </a:r>
            <a:r>
              <a:rPr lang="en-US" sz="2400" b="1" i="0" dirty="0">
                <a:solidFill>
                  <a:srgbClr val="374151"/>
                </a:solidFill>
                <a:effectLst/>
                <a:latin typeface="Söhne"/>
              </a:rPr>
              <a:t> is the regularization parameter (hyperparameter) that controls the strength of the penalty term</a:t>
            </a:r>
            <a:r>
              <a:rPr lang="en-US" sz="2400" b="1" i="0" dirty="0">
                <a:solidFill>
                  <a:srgbClr val="C00000"/>
                </a:solidFill>
                <a:effectLst/>
                <a:latin typeface="Söhne"/>
              </a:rPr>
              <a:t>. (Zero to infinity)</a:t>
            </a:r>
          </a:p>
          <a:p>
            <a:pPr algn="just"/>
            <a:endParaRPr lang="en-US" sz="2400" b="0" i="0" dirty="0">
              <a:solidFill>
                <a:srgbClr val="374151"/>
              </a:solidFill>
              <a:effectLst/>
              <a:latin typeface="Söhne"/>
            </a:endParaRPr>
          </a:p>
        </p:txBody>
      </p:sp>
    </p:spTree>
    <p:extLst>
      <p:ext uri="{BB962C8B-B14F-4D97-AF65-F5344CB8AC3E}">
        <p14:creationId xmlns:p14="http://schemas.microsoft.com/office/powerpoint/2010/main" val="3886269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Ridge Regression (Regularization Technique)</a:t>
            </a:r>
          </a:p>
        </p:txBody>
      </p:sp>
      <p:sp>
        <p:nvSpPr>
          <p:cNvPr id="9" name="TextBox 8">
            <a:extLst>
              <a:ext uri="{FF2B5EF4-FFF2-40B4-BE49-F238E27FC236}">
                <a16:creationId xmlns:a16="http://schemas.microsoft.com/office/drawing/2014/main" id="{2FF3359F-B5DC-2A19-C6AA-EFCC2F962052}"/>
              </a:ext>
            </a:extLst>
          </p:cNvPr>
          <p:cNvSpPr txBox="1"/>
          <p:nvPr/>
        </p:nvSpPr>
        <p:spPr>
          <a:xfrm>
            <a:off x="186950" y="425470"/>
            <a:ext cx="8652249" cy="5904210"/>
          </a:xfrm>
          <a:prstGeom prst="rect">
            <a:avLst/>
          </a:prstGeom>
          <a:noFill/>
        </p:spPr>
        <p:txBody>
          <a:bodyPr wrap="square" rtlCol="0">
            <a:spAutoFit/>
          </a:bodyPr>
          <a:lstStyle/>
          <a:p>
            <a:pPr algn="just"/>
            <a:endParaRPr lang="en-US" sz="2400" b="1" i="0" dirty="0">
              <a:solidFill>
                <a:srgbClr val="7030A0"/>
              </a:solidFill>
              <a:effectLst/>
              <a:latin typeface="Söhne"/>
            </a:endParaRPr>
          </a:p>
          <a:p>
            <a:pPr algn="just"/>
            <a:endParaRPr lang="en-US" sz="2400" b="1" dirty="0">
              <a:solidFill>
                <a:srgbClr val="7030A0"/>
              </a:solidFill>
              <a:latin typeface="Söhne"/>
            </a:endParaRPr>
          </a:p>
          <a:p>
            <a:pPr algn="just"/>
            <a:r>
              <a:rPr lang="en-US" sz="2400" b="1" i="0" dirty="0">
                <a:solidFill>
                  <a:srgbClr val="7030A0"/>
                </a:solidFill>
                <a:effectLst/>
                <a:latin typeface="Söhne"/>
              </a:rPr>
              <a:t>The regularization parameter </a:t>
            </a:r>
            <a:r>
              <a:rPr lang="en-US" sz="2400" b="1" i="0" dirty="0">
                <a:solidFill>
                  <a:srgbClr val="FF0000"/>
                </a:solidFill>
                <a:effectLst/>
                <a:latin typeface="Söhne"/>
              </a:rPr>
              <a:t>α</a:t>
            </a:r>
            <a:r>
              <a:rPr lang="en-US" sz="2400" b="1" i="0" dirty="0">
                <a:solidFill>
                  <a:srgbClr val="7030A0"/>
                </a:solidFill>
                <a:effectLst/>
                <a:latin typeface="Söhne"/>
              </a:rPr>
              <a:t> can be adjusted to balance the trade-off between the goodness of fit and the complexity of the model. </a:t>
            </a:r>
          </a:p>
          <a:p>
            <a:pPr algn="just"/>
            <a:r>
              <a:rPr lang="en-US" sz="2400" b="1" i="0" dirty="0">
                <a:solidFill>
                  <a:srgbClr val="7030A0"/>
                </a:solidFill>
                <a:effectLst/>
                <a:latin typeface="Söhne"/>
              </a:rPr>
              <a:t>A higher value of </a:t>
            </a:r>
            <a:r>
              <a:rPr lang="en-US" sz="2400" b="1" i="0" dirty="0">
                <a:solidFill>
                  <a:srgbClr val="FF0000"/>
                </a:solidFill>
                <a:effectLst/>
                <a:latin typeface="Söhne"/>
              </a:rPr>
              <a:t>α</a:t>
            </a:r>
            <a:r>
              <a:rPr lang="en-US" sz="2400" b="1" i="0" dirty="0">
                <a:solidFill>
                  <a:srgbClr val="7030A0"/>
                </a:solidFill>
                <a:effectLst/>
                <a:latin typeface="Söhne"/>
              </a:rPr>
              <a:t> will lead to smaller coefficient estimates, which means a simpler model with less overfitting but potentially lower prediction accuracy. </a:t>
            </a:r>
          </a:p>
          <a:p>
            <a:pPr algn="just"/>
            <a:r>
              <a:rPr lang="en-US" sz="2400" b="1" i="0" dirty="0">
                <a:solidFill>
                  <a:srgbClr val="7030A0"/>
                </a:solidFill>
                <a:effectLst/>
                <a:latin typeface="Söhne"/>
              </a:rPr>
              <a:t>Conversely, a lower value of </a:t>
            </a:r>
            <a:r>
              <a:rPr lang="en-US" sz="2400" b="1" i="0" dirty="0">
                <a:solidFill>
                  <a:srgbClr val="FF0000"/>
                </a:solidFill>
                <a:effectLst/>
                <a:latin typeface="Söhne"/>
              </a:rPr>
              <a:t>α</a:t>
            </a:r>
            <a:r>
              <a:rPr lang="en-US" sz="2400" b="1" i="0" dirty="0">
                <a:solidFill>
                  <a:srgbClr val="7030A0"/>
                </a:solidFill>
                <a:effectLst/>
                <a:latin typeface="Söhne"/>
              </a:rPr>
              <a:t> will lead to larger coefficient estimates and potentially better prediction accuracy but with a higher risk of overfitting.</a:t>
            </a:r>
          </a:p>
          <a:p>
            <a:pPr algn="just"/>
            <a:endParaRPr lang="en-US" sz="2400" b="1" dirty="0">
              <a:solidFill>
                <a:srgbClr val="7030A0"/>
              </a:solidFill>
              <a:latin typeface="Söhne"/>
            </a:endParaRPr>
          </a:p>
          <a:p>
            <a:pPr algn="l"/>
            <a:r>
              <a:rPr lang="en-US" sz="2400" b="1" i="0" u="none" strike="noStrike" baseline="0" dirty="0">
                <a:solidFill>
                  <a:srgbClr val="C00000"/>
                </a:solidFill>
                <a:latin typeface="MinionPro-Regular"/>
              </a:rPr>
              <a:t>If </a:t>
            </a:r>
            <a:r>
              <a:rPr lang="el-GR" sz="2400" b="1" i="1" u="none" strike="noStrike" baseline="0" dirty="0">
                <a:solidFill>
                  <a:srgbClr val="C00000"/>
                </a:solidFill>
                <a:latin typeface="MinionPro-It"/>
              </a:rPr>
              <a:t>α </a:t>
            </a:r>
            <a:r>
              <a:rPr lang="el-GR" sz="2400" b="1" i="0" u="none" strike="noStrike" baseline="0" dirty="0">
                <a:solidFill>
                  <a:srgbClr val="C00000"/>
                </a:solidFill>
                <a:latin typeface="MinionPro-Regular"/>
              </a:rPr>
              <a:t>= 0</a:t>
            </a:r>
            <a:r>
              <a:rPr lang="en-US" sz="2400" b="1" i="0" u="none" strike="noStrike" baseline="0" dirty="0">
                <a:solidFill>
                  <a:srgbClr val="C00000"/>
                </a:solidFill>
                <a:latin typeface="MinionPro-Regular"/>
              </a:rPr>
              <a:t> </a:t>
            </a:r>
            <a:r>
              <a:rPr lang="en-US" sz="2400" b="1" i="0" u="none" strike="noStrike" baseline="0" dirty="0">
                <a:solidFill>
                  <a:srgbClr val="00B050"/>
                </a:solidFill>
                <a:latin typeface="MinionPro-Regular"/>
              </a:rPr>
              <a:t>then Ridge Regression is just Linear Regression.</a:t>
            </a:r>
            <a:r>
              <a:rPr lang="en-US" sz="2400" b="1" i="0" u="none" strike="noStrike" baseline="0" dirty="0">
                <a:solidFill>
                  <a:srgbClr val="C00000"/>
                </a:solidFill>
                <a:latin typeface="MinionPro-Regular"/>
              </a:rPr>
              <a:t> </a:t>
            </a:r>
          </a:p>
          <a:p>
            <a:pPr algn="l"/>
            <a:r>
              <a:rPr lang="en-US" sz="2400" b="1" i="0" u="none" strike="noStrike" baseline="0" dirty="0">
                <a:solidFill>
                  <a:srgbClr val="C00000"/>
                </a:solidFill>
                <a:latin typeface="MinionPro-Regular"/>
              </a:rPr>
              <a:t>If </a:t>
            </a:r>
            <a:r>
              <a:rPr lang="en-US" sz="2400" b="1" i="1" u="none" strike="noStrike" baseline="0" dirty="0">
                <a:solidFill>
                  <a:srgbClr val="C00000"/>
                </a:solidFill>
                <a:latin typeface="MinionPro-It"/>
              </a:rPr>
              <a:t>α </a:t>
            </a:r>
            <a:r>
              <a:rPr lang="en-US" sz="2400" b="1" i="0" u="none" strike="noStrike" baseline="0" dirty="0">
                <a:solidFill>
                  <a:srgbClr val="C00000"/>
                </a:solidFill>
                <a:latin typeface="MinionPro-Regular"/>
              </a:rPr>
              <a:t>is very large</a:t>
            </a:r>
            <a:r>
              <a:rPr lang="en-US" sz="2400" b="1" i="0" u="none" strike="noStrike" baseline="0" dirty="0">
                <a:solidFill>
                  <a:srgbClr val="00B050"/>
                </a:solidFill>
                <a:latin typeface="MinionPro-Regular"/>
              </a:rPr>
              <a:t>, then all weights end</a:t>
            </a:r>
            <a:r>
              <a:rPr lang="en-US" sz="3200" b="1" i="0" u="none" strike="noStrike" baseline="0" dirty="0">
                <a:solidFill>
                  <a:srgbClr val="00B050"/>
                </a:solidFill>
                <a:latin typeface="Söhne"/>
              </a:rPr>
              <a:t> </a:t>
            </a:r>
            <a:r>
              <a:rPr lang="en-US" sz="2400" b="1" i="0" u="none" strike="noStrike" baseline="0" dirty="0">
                <a:solidFill>
                  <a:srgbClr val="00B050"/>
                </a:solidFill>
                <a:latin typeface="MinionPro-Regular"/>
              </a:rPr>
              <a:t>up very close to zero and the result is a flat line going through the data’s mean</a:t>
            </a:r>
            <a:endParaRPr lang="en-US" sz="3200" b="1" i="0" dirty="0">
              <a:solidFill>
                <a:srgbClr val="00B050"/>
              </a:solidFill>
              <a:effectLst/>
              <a:latin typeface="Söhne"/>
            </a:endParaRPr>
          </a:p>
        </p:txBody>
      </p:sp>
    </p:spTree>
    <p:extLst>
      <p:ext uri="{BB962C8B-B14F-4D97-AF65-F5344CB8AC3E}">
        <p14:creationId xmlns:p14="http://schemas.microsoft.com/office/powerpoint/2010/main" val="17263757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Lasso Regression (Regularization Technique)</a:t>
            </a:r>
          </a:p>
        </p:txBody>
      </p:sp>
      <p:sp>
        <p:nvSpPr>
          <p:cNvPr id="3" name="TextBox 2">
            <a:extLst>
              <a:ext uri="{FF2B5EF4-FFF2-40B4-BE49-F238E27FC236}">
                <a16:creationId xmlns:a16="http://schemas.microsoft.com/office/drawing/2014/main" id="{846D5E31-BCF2-BBCC-529C-6DA9E2162B9F}"/>
              </a:ext>
            </a:extLst>
          </p:cNvPr>
          <p:cNvSpPr txBox="1"/>
          <p:nvPr/>
        </p:nvSpPr>
        <p:spPr>
          <a:xfrm>
            <a:off x="270588" y="767594"/>
            <a:ext cx="8360228" cy="5016758"/>
          </a:xfrm>
          <a:prstGeom prst="rect">
            <a:avLst/>
          </a:prstGeom>
          <a:noFill/>
        </p:spPr>
        <p:txBody>
          <a:bodyPr wrap="square" rtlCol="0">
            <a:spAutoFit/>
          </a:bodyPr>
          <a:lstStyle/>
          <a:p>
            <a:pPr algn="just"/>
            <a:r>
              <a:rPr lang="en-US" sz="2000" b="1" i="0" dirty="0">
                <a:solidFill>
                  <a:srgbClr val="0070C0"/>
                </a:solidFill>
                <a:effectLst/>
                <a:latin typeface="Söhne"/>
              </a:rPr>
              <a:t>In Lasso regression, the penalty term is the L1 norm (i.e., the sum of the absolute values) of the coefficients, multiplied by a regularization parameter lambda. </a:t>
            </a:r>
            <a:r>
              <a:rPr lang="en-US" sz="2000" b="1" i="0" dirty="0">
                <a:solidFill>
                  <a:srgbClr val="374151"/>
                </a:solidFill>
                <a:effectLst/>
                <a:latin typeface="Söhne"/>
              </a:rPr>
              <a:t>The </a:t>
            </a:r>
            <a:r>
              <a:rPr lang="en-US" sz="2000" b="1" i="0" dirty="0">
                <a:solidFill>
                  <a:srgbClr val="C00000"/>
                </a:solidFill>
                <a:effectLst/>
                <a:latin typeface="Söhne"/>
              </a:rPr>
              <a:t>goal of Lasso regression </a:t>
            </a:r>
            <a:r>
              <a:rPr lang="en-US" sz="2000" b="1" i="0" dirty="0">
                <a:solidFill>
                  <a:srgbClr val="374151"/>
                </a:solidFill>
                <a:effectLst/>
                <a:latin typeface="Söhne"/>
              </a:rPr>
              <a:t>is to minimize the sum of the squared residuals between the predicted and actual values of the target variable, while also minimizing the L1 norm of the coefficients.</a:t>
            </a:r>
          </a:p>
          <a:p>
            <a:pPr algn="just"/>
            <a:endParaRPr lang="en-US" sz="2000" b="1" i="0" dirty="0">
              <a:solidFill>
                <a:srgbClr val="374151"/>
              </a:solidFill>
              <a:effectLst/>
              <a:latin typeface="Söhne"/>
            </a:endParaRPr>
          </a:p>
          <a:p>
            <a:pPr algn="just"/>
            <a:r>
              <a:rPr lang="en-US" sz="2000" b="1" i="0" dirty="0">
                <a:solidFill>
                  <a:srgbClr val="374151"/>
                </a:solidFill>
                <a:effectLst/>
                <a:latin typeface="Söhne"/>
              </a:rPr>
              <a:t>This can be </a:t>
            </a:r>
            <a:r>
              <a:rPr lang="en-US" sz="2000" b="1" i="0" dirty="0">
                <a:solidFill>
                  <a:srgbClr val="C00000"/>
                </a:solidFill>
                <a:effectLst/>
                <a:latin typeface="Söhne"/>
              </a:rPr>
              <a:t>useful for feature selection</a:t>
            </a:r>
            <a:r>
              <a:rPr lang="en-US" sz="2000" b="1" i="0" dirty="0">
                <a:solidFill>
                  <a:srgbClr val="374151"/>
                </a:solidFill>
                <a:effectLst/>
                <a:latin typeface="Söhne"/>
              </a:rPr>
              <a:t>, as it allows us to identify the most important features for making predictions. Additionally, Lasso regression can improve model interpretability by making the model simpler and more transparent.</a:t>
            </a:r>
          </a:p>
          <a:p>
            <a:pPr algn="just"/>
            <a:endParaRPr lang="en-US" sz="2000" b="1" dirty="0">
              <a:solidFill>
                <a:srgbClr val="374151"/>
              </a:solidFill>
              <a:latin typeface="Söhne"/>
            </a:endParaRPr>
          </a:p>
          <a:p>
            <a:pPr algn="just"/>
            <a:r>
              <a:rPr lang="en-US" sz="2000" b="1" i="0" dirty="0">
                <a:solidFill>
                  <a:srgbClr val="374151"/>
                </a:solidFill>
                <a:effectLst/>
                <a:latin typeface="Söhne"/>
              </a:rPr>
              <a:t>Compared to Ridge regression (which uses L2 regularization), Lasso regression tends to be more effective at selecting a subset of the most relevant features when there are many features with small to medium-sized effects. However, Lasso regression can be less effective when there are many features with large effects or when the features are highly correlated.</a:t>
            </a:r>
            <a:endParaRPr lang="en-US" sz="2000" b="1" dirty="0"/>
          </a:p>
        </p:txBody>
      </p:sp>
    </p:spTree>
    <p:extLst>
      <p:ext uri="{BB962C8B-B14F-4D97-AF65-F5344CB8AC3E}">
        <p14:creationId xmlns:p14="http://schemas.microsoft.com/office/powerpoint/2010/main" val="1894615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Lasso Regression (Regularization Technique)</a:t>
            </a:r>
          </a:p>
        </p:txBody>
      </p:sp>
      <p:sp>
        <p:nvSpPr>
          <p:cNvPr id="3" name="TextBox 2">
            <a:extLst>
              <a:ext uri="{FF2B5EF4-FFF2-40B4-BE49-F238E27FC236}">
                <a16:creationId xmlns:a16="http://schemas.microsoft.com/office/drawing/2014/main" id="{846D5E31-BCF2-BBCC-529C-6DA9E2162B9F}"/>
              </a:ext>
            </a:extLst>
          </p:cNvPr>
          <p:cNvSpPr txBox="1"/>
          <p:nvPr/>
        </p:nvSpPr>
        <p:spPr>
          <a:xfrm>
            <a:off x="373905" y="534983"/>
            <a:ext cx="8360228" cy="5909310"/>
          </a:xfrm>
          <a:prstGeom prst="rect">
            <a:avLst/>
          </a:prstGeom>
          <a:noFill/>
        </p:spPr>
        <p:txBody>
          <a:bodyPr wrap="square" rtlCol="0">
            <a:spAutoFit/>
          </a:bodyPr>
          <a:lstStyle/>
          <a:p>
            <a:pPr algn="l"/>
            <a:r>
              <a:rPr lang="en-US" sz="2000" b="1" i="0" dirty="0">
                <a:solidFill>
                  <a:srgbClr val="374151"/>
                </a:solidFill>
                <a:effectLst/>
                <a:latin typeface="Söhne"/>
              </a:rPr>
              <a:t>We start with the linear regression equation:</a:t>
            </a:r>
          </a:p>
          <a:p>
            <a:pPr algn="ctr"/>
            <a:r>
              <a:rPr lang="en-US" sz="2000" b="1" i="0" dirty="0" err="1">
                <a:solidFill>
                  <a:srgbClr val="C00000"/>
                </a:solidFill>
                <a:effectLst/>
                <a:latin typeface="Söhne"/>
              </a:rPr>
              <a:t>yh</a:t>
            </a:r>
            <a:r>
              <a:rPr lang="en-US" sz="2000" b="1" i="0" dirty="0">
                <a:solidFill>
                  <a:srgbClr val="C00000"/>
                </a:solidFill>
                <a:effectLst/>
                <a:latin typeface="Söhne"/>
              </a:rPr>
              <a:t> = w</a:t>
            </a:r>
            <a:r>
              <a:rPr lang="en-US" sz="2000" b="1" i="0" baseline="-25000" dirty="0">
                <a:solidFill>
                  <a:srgbClr val="C00000"/>
                </a:solidFill>
                <a:effectLst/>
                <a:latin typeface="Söhne"/>
              </a:rPr>
              <a:t>0</a:t>
            </a:r>
            <a:r>
              <a:rPr lang="en-US" sz="2000" b="1" i="0" dirty="0">
                <a:solidFill>
                  <a:srgbClr val="C00000"/>
                </a:solidFill>
                <a:effectLst/>
                <a:latin typeface="Söhne"/>
              </a:rPr>
              <a:t> + w</a:t>
            </a:r>
            <a:r>
              <a:rPr lang="en-US" sz="2000" b="1" i="0" baseline="-25000" dirty="0">
                <a:solidFill>
                  <a:srgbClr val="C00000"/>
                </a:solidFill>
                <a:effectLst/>
                <a:latin typeface="Söhne"/>
              </a:rPr>
              <a:t>1</a:t>
            </a:r>
            <a:r>
              <a:rPr lang="en-US" sz="2000" b="1" i="0" dirty="0">
                <a:solidFill>
                  <a:srgbClr val="C00000"/>
                </a:solidFill>
                <a:effectLst/>
                <a:latin typeface="Söhne"/>
              </a:rPr>
              <a:t>x</a:t>
            </a:r>
            <a:r>
              <a:rPr lang="en-US" sz="2000" b="1" i="0" baseline="-25000" dirty="0">
                <a:solidFill>
                  <a:srgbClr val="C00000"/>
                </a:solidFill>
                <a:effectLst/>
                <a:latin typeface="Söhne"/>
              </a:rPr>
              <a:t>1</a:t>
            </a:r>
            <a:r>
              <a:rPr lang="en-US" sz="2000" b="1" i="0" dirty="0">
                <a:solidFill>
                  <a:srgbClr val="C00000"/>
                </a:solidFill>
                <a:effectLst/>
                <a:latin typeface="Söhne"/>
              </a:rPr>
              <a:t> + w</a:t>
            </a:r>
            <a:r>
              <a:rPr lang="en-US" sz="2000" b="1" i="0" baseline="-25000" dirty="0">
                <a:solidFill>
                  <a:srgbClr val="C00000"/>
                </a:solidFill>
                <a:effectLst/>
                <a:latin typeface="Söhne"/>
              </a:rPr>
              <a:t>2</a:t>
            </a:r>
            <a:r>
              <a:rPr lang="en-US" sz="2000" b="1" i="0" dirty="0">
                <a:solidFill>
                  <a:srgbClr val="C00000"/>
                </a:solidFill>
                <a:effectLst/>
                <a:latin typeface="Söhne"/>
              </a:rPr>
              <a:t>x</a:t>
            </a:r>
            <a:r>
              <a:rPr lang="en-US" sz="2000" b="1" i="0" baseline="-25000" dirty="0">
                <a:solidFill>
                  <a:srgbClr val="C00000"/>
                </a:solidFill>
                <a:effectLst/>
                <a:latin typeface="Söhne"/>
              </a:rPr>
              <a:t>2</a:t>
            </a:r>
            <a:r>
              <a:rPr lang="en-US" sz="2000" b="1" i="0" dirty="0">
                <a:solidFill>
                  <a:srgbClr val="C00000"/>
                </a:solidFill>
                <a:effectLst/>
                <a:latin typeface="Söhne"/>
              </a:rPr>
              <a:t> + ... + </a:t>
            </a:r>
            <a:r>
              <a:rPr lang="en-US" sz="2000" b="1" i="0" dirty="0" err="1">
                <a:solidFill>
                  <a:srgbClr val="C00000"/>
                </a:solidFill>
                <a:effectLst/>
                <a:latin typeface="Söhne"/>
              </a:rPr>
              <a:t>w</a:t>
            </a:r>
            <a:r>
              <a:rPr lang="en-US" sz="2000" b="1" i="0" baseline="-25000" dirty="0" err="1">
                <a:solidFill>
                  <a:srgbClr val="C00000"/>
                </a:solidFill>
                <a:effectLst/>
                <a:latin typeface="Söhne"/>
              </a:rPr>
              <a:t>n</a:t>
            </a:r>
            <a:r>
              <a:rPr lang="en-US" sz="2000" b="1" i="0" dirty="0" err="1">
                <a:solidFill>
                  <a:srgbClr val="C00000"/>
                </a:solidFill>
                <a:effectLst/>
                <a:latin typeface="Söhne"/>
              </a:rPr>
              <a:t>x</a:t>
            </a:r>
            <a:r>
              <a:rPr lang="en-US" sz="2000" b="1" i="0" baseline="-25000" dirty="0" err="1">
                <a:solidFill>
                  <a:srgbClr val="C00000"/>
                </a:solidFill>
                <a:effectLst/>
                <a:latin typeface="Söhne"/>
              </a:rPr>
              <a:t>n</a:t>
            </a:r>
            <a:r>
              <a:rPr lang="en-US" sz="2000" b="1" i="0" dirty="0">
                <a:solidFill>
                  <a:srgbClr val="C00000"/>
                </a:solidFill>
                <a:effectLst/>
                <a:latin typeface="Söhne"/>
              </a:rPr>
              <a:t> + e</a:t>
            </a:r>
          </a:p>
          <a:p>
            <a:pPr algn="l"/>
            <a:r>
              <a:rPr lang="en-US" sz="2000" b="1" i="0" dirty="0">
                <a:solidFill>
                  <a:srgbClr val="374151"/>
                </a:solidFill>
                <a:effectLst/>
                <a:latin typeface="Söhne"/>
              </a:rPr>
              <a:t>Where:</a:t>
            </a:r>
          </a:p>
          <a:p>
            <a:pPr algn="l">
              <a:buFont typeface="Arial" panose="020B0604020202020204" pitchFamily="34" charset="0"/>
              <a:buChar char="•"/>
            </a:pPr>
            <a:r>
              <a:rPr lang="en-US" sz="2000" b="1" i="0" dirty="0" err="1">
                <a:solidFill>
                  <a:srgbClr val="374151"/>
                </a:solidFill>
                <a:effectLst/>
                <a:latin typeface="Söhne"/>
              </a:rPr>
              <a:t>yh</a:t>
            </a:r>
            <a:r>
              <a:rPr lang="en-US" sz="2000" b="1" i="0" dirty="0">
                <a:solidFill>
                  <a:srgbClr val="374151"/>
                </a:solidFill>
                <a:effectLst/>
                <a:latin typeface="Söhne"/>
              </a:rPr>
              <a:t> is the target variable</a:t>
            </a:r>
          </a:p>
          <a:p>
            <a:pPr algn="l">
              <a:buFont typeface="Arial" panose="020B0604020202020204" pitchFamily="34" charset="0"/>
              <a:buChar char="•"/>
            </a:pPr>
            <a:r>
              <a:rPr lang="en-US" sz="2000" b="1" i="0" dirty="0">
                <a:solidFill>
                  <a:srgbClr val="374151"/>
                </a:solidFill>
                <a:effectLst/>
                <a:latin typeface="Söhne"/>
              </a:rPr>
              <a:t>x1, x2, ..., </a:t>
            </a:r>
            <a:r>
              <a:rPr lang="en-US" sz="2000" b="1" i="0" dirty="0" err="1">
                <a:solidFill>
                  <a:srgbClr val="374151"/>
                </a:solidFill>
                <a:effectLst/>
                <a:latin typeface="Söhne"/>
              </a:rPr>
              <a:t>xn</a:t>
            </a:r>
            <a:r>
              <a:rPr lang="en-US" sz="2000" b="1" i="0" dirty="0">
                <a:solidFill>
                  <a:srgbClr val="374151"/>
                </a:solidFill>
                <a:effectLst/>
                <a:latin typeface="Söhne"/>
              </a:rPr>
              <a:t> are the features or predictors</a:t>
            </a:r>
          </a:p>
          <a:p>
            <a:pPr algn="l">
              <a:buFont typeface="Arial" panose="020B0604020202020204" pitchFamily="34" charset="0"/>
              <a:buChar char="•"/>
            </a:pPr>
            <a:r>
              <a:rPr lang="en-US" sz="2000" b="1" i="0" dirty="0">
                <a:solidFill>
                  <a:srgbClr val="374151"/>
                </a:solidFill>
                <a:effectLst/>
                <a:latin typeface="Söhne"/>
              </a:rPr>
              <a:t>w0, w1, w2, ..., </a:t>
            </a:r>
            <a:r>
              <a:rPr lang="en-US" sz="2000" b="1" i="0" dirty="0" err="1">
                <a:solidFill>
                  <a:srgbClr val="374151"/>
                </a:solidFill>
                <a:effectLst/>
                <a:latin typeface="Söhne"/>
              </a:rPr>
              <a:t>wn</a:t>
            </a:r>
            <a:r>
              <a:rPr lang="en-US" sz="2000" b="1" i="0" dirty="0">
                <a:solidFill>
                  <a:srgbClr val="374151"/>
                </a:solidFill>
                <a:effectLst/>
                <a:latin typeface="Söhne"/>
              </a:rPr>
              <a:t> are the coefficients (or weights) that we want to estimate</a:t>
            </a:r>
          </a:p>
          <a:p>
            <a:pPr algn="l">
              <a:buFont typeface="Arial" panose="020B0604020202020204" pitchFamily="34" charset="0"/>
              <a:buChar char="•"/>
            </a:pPr>
            <a:r>
              <a:rPr lang="en-US" sz="2000" b="1" i="0" dirty="0">
                <a:solidFill>
                  <a:srgbClr val="374151"/>
                </a:solidFill>
                <a:effectLst/>
                <a:latin typeface="Söhne"/>
              </a:rPr>
              <a:t>e is the error term</a:t>
            </a:r>
          </a:p>
          <a:p>
            <a:pPr algn="l"/>
            <a:r>
              <a:rPr lang="en-US" sz="2000" b="1" i="0" dirty="0">
                <a:solidFill>
                  <a:srgbClr val="374151"/>
                </a:solidFill>
                <a:effectLst/>
                <a:latin typeface="Söhne"/>
              </a:rPr>
              <a:t>The goal is to find the values of the coefficients that minimize the sum of the squared residuals:</a:t>
            </a:r>
          </a:p>
          <a:p>
            <a:pPr algn="ctr"/>
            <a:r>
              <a:rPr lang="en-US" sz="2000" b="1" i="0" dirty="0">
                <a:solidFill>
                  <a:srgbClr val="C00000"/>
                </a:solidFill>
                <a:effectLst/>
                <a:latin typeface="Söhne"/>
              </a:rPr>
              <a:t>minimize ||</a:t>
            </a:r>
            <a:r>
              <a:rPr lang="en-US" sz="2000" b="1" i="0" dirty="0" err="1">
                <a:solidFill>
                  <a:srgbClr val="C00000"/>
                </a:solidFill>
                <a:effectLst/>
                <a:latin typeface="Söhne"/>
              </a:rPr>
              <a:t>yi</a:t>
            </a:r>
            <a:r>
              <a:rPr lang="en-US" sz="2000" b="1" i="0" dirty="0">
                <a:solidFill>
                  <a:srgbClr val="C00000"/>
                </a:solidFill>
                <a:effectLst/>
                <a:latin typeface="Söhne"/>
              </a:rPr>
              <a:t> - </a:t>
            </a:r>
            <a:r>
              <a:rPr lang="en-US" sz="2000" b="1" i="0" dirty="0" err="1">
                <a:solidFill>
                  <a:srgbClr val="C00000"/>
                </a:solidFill>
                <a:effectLst/>
                <a:latin typeface="Söhne"/>
              </a:rPr>
              <a:t>yh</a:t>
            </a:r>
            <a:r>
              <a:rPr lang="en-US" sz="2000" b="1" i="0" dirty="0">
                <a:solidFill>
                  <a:srgbClr val="C00000"/>
                </a:solidFill>
                <a:effectLst/>
                <a:latin typeface="Söhne"/>
              </a:rPr>
              <a:t>||^2</a:t>
            </a:r>
          </a:p>
          <a:p>
            <a:pPr algn="l"/>
            <a:r>
              <a:rPr lang="en-US" sz="2000" b="1" i="0" dirty="0">
                <a:solidFill>
                  <a:srgbClr val="374151"/>
                </a:solidFill>
                <a:effectLst/>
                <a:latin typeface="Söhne"/>
              </a:rPr>
              <a:t>Where </a:t>
            </a:r>
            <a:r>
              <a:rPr lang="en-US" sz="2000" b="1" i="0" dirty="0" err="1">
                <a:solidFill>
                  <a:srgbClr val="374151"/>
                </a:solidFill>
                <a:effectLst/>
                <a:latin typeface="Söhne"/>
              </a:rPr>
              <a:t>yh</a:t>
            </a:r>
            <a:r>
              <a:rPr lang="en-US" sz="2000" b="1" i="0" dirty="0">
                <a:solidFill>
                  <a:srgbClr val="374151"/>
                </a:solidFill>
                <a:effectLst/>
                <a:latin typeface="Söhne"/>
              </a:rPr>
              <a:t> is the predicted value of </a:t>
            </a:r>
            <a:r>
              <a:rPr lang="en-US" sz="2000" b="1" i="0" dirty="0" err="1">
                <a:solidFill>
                  <a:srgbClr val="374151"/>
                </a:solidFill>
                <a:effectLst/>
                <a:latin typeface="Söhne"/>
              </a:rPr>
              <a:t>yi</a:t>
            </a:r>
            <a:r>
              <a:rPr lang="en-US" sz="2000" b="1" i="0" dirty="0">
                <a:solidFill>
                  <a:srgbClr val="374151"/>
                </a:solidFill>
                <a:effectLst/>
                <a:latin typeface="Söhne"/>
              </a:rPr>
              <a:t> based on the features and the estimated coefficients.</a:t>
            </a:r>
          </a:p>
          <a:p>
            <a:pPr algn="l"/>
            <a:r>
              <a:rPr lang="en-US" sz="2000" b="1" i="0" dirty="0">
                <a:solidFill>
                  <a:srgbClr val="374151"/>
                </a:solidFill>
                <a:effectLst/>
                <a:latin typeface="Söhne"/>
              </a:rPr>
              <a:t>In Lasso regression, we add a penalty term to the loss function to prevent the coefficients from getting too large. The penalty term is the L1 norm of the coefficients multiplied by a regularization parameter lambda:</a:t>
            </a:r>
          </a:p>
          <a:p>
            <a:pPr algn="ctr"/>
            <a:r>
              <a:rPr lang="en-US" sz="2000" b="1" i="0" dirty="0">
                <a:solidFill>
                  <a:srgbClr val="C00000"/>
                </a:solidFill>
                <a:effectLst/>
                <a:latin typeface="Söhne"/>
              </a:rPr>
              <a:t>minimize ||y - </a:t>
            </a:r>
            <a:r>
              <a:rPr lang="en-US" sz="2000" b="1" i="0" dirty="0" err="1">
                <a:solidFill>
                  <a:srgbClr val="C00000"/>
                </a:solidFill>
                <a:effectLst/>
                <a:latin typeface="Söhne"/>
              </a:rPr>
              <a:t>yh</a:t>
            </a:r>
            <a:r>
              <a:rPr lang="en-US" sz="2000" b="1" i="0" dirty="0">
                <a:solidFill>
                  <a:srgbClr val="C00000"/>
                </a:solidFill>
                <a:effectLst/>
                <a:latin typeface="Söhne"/>
              </a:rPr>
              <a:t>||^2 + lambda * ||w||1</a:t>
            </a:r>
          </a:p>
          <a:p>
            <a:pPr algn="l"/>
            <a:r>
              <a:rPr lang="en-US" sz="2000" b="1" i="0" dirty="0">
                <a:solidFill>
                  <a:srgbClr val="0070C0"/>
                </a:solidFill>
                <a:effectLst/>
                <a:latin typeface="Söhne"/>
              </a:rPr>
              <a:t>Where ||w||1 is the L1 norm of the coefficients, which is the sum of the absolute values of the coefficients:</a:t>
            </a:r>
          </a:p>
          <a:p>
            <a:pPr algn="l"/>
            <a:r>
              <a:rPr lang="en-US" sz="2000" b="1" i="0" dirty="0">
                <a:solidFill>
                  <a:srgbClr val="C00000"/>
                </a:solidFill>
                <a:effectLst/>
                <a:latin typeface="Söhne"/>
              </a:rPr>
              <a:t>||w||1 = |w</a:t>
            </a:r>
            <a:r>
              <a:rPr lang="en-US" sz="2000" b="1" i="0" baseline="-25000" dirty="0">
                <a:solidFill>
                  <a:srgbClr val="C00000"/>
                </a:solidFill>
                <a:effectLst/>
                <a:latin typeface="Söhne"/>
              </a:rPr>
              <a:t>1</a:t>
            </a:r>
            <a:r>
              <a:rPr lang="en-US" sz="2000" b="1" i="0" dirty="0">
                <a:solidFill>
                  <a:srgbClr val="C00000"/>
                </a:solidFill>
                <a:effectLst/>
                <a:latin typeface="Söhne"/>
              </a:rPr>
              <a:t>| + |w</a:t>
            </a:r>
            <a:r>
              <a:rPr lang="en-US" sz="2000" b="1" i="0" baseline="-25000" dirty="0">
                <a:solidFill>
                  <a:srgbClr val="C00000"/>
                </a:solidFill>
                <a:effectLst/>
                <a:latin typeface="Söhne"/>
              </a:rPr>
              <a:t>2</a:t>
            </a:r>
            <a:r>
              <a:rPr lang="en-US" sz="2000" b="1" i="0" dirty="0">
                <a:solidFill>
                  <a:srgbClr val="C00000"/>
                </a:solidFill>
                <a:effectLst/>
                <a:latin typeface="Söhne"/>
              </a:rPr>
              <a:t>| + ... + |</a:t>
            </a:r>
            <a:r>
              <a:rPr lang="en-US" sz="2000" b="1" i="0" dirty="0" err="1">
                <a:solidFill>
                  <a:srgbClr val="C00000"/>
                </a:solidFill>
                <a:effectLst/>
                <a:latin typeface="Söhne"/>
              </a:rPr>
              <a:t>w</a:t>
            </a:r>
            <a:r>
              <a:rPr lang="en-US" sz="2000" b="1" i="0" baseline="-25000" dirty="0" err="1">
                <a:solidFill>
                  <a:srgbClr val="C00000"/>
                </a:solidFill>
                <a:effectLst/>
                <a:latin typeface="Söhne"/>
              </a:rPr>
              <a:t>n</a:t>
            </a:r>
            <a:r>
              <a:rPr lang="en-US" sz="2000" b="1" i="0" dirty="0">
                <a:solidFill>
                  <a:srgbClr val="C00000"/>
                </a:solidFill>
                <a:effectLst/>
                <a:latin typeface="Söhne"/>
              </a:rPr>
              <a:t>|</a:t>
            </a:r>
          </a:p>
        </p:txBody>
      </p:sp>
    </p:spTree>
    <p:extLst>
      <p:ext uri="{BB962C8B-B14F-4D97-AF65-F5344CB8AC3E}">
        <p14:creationId xmlns:p14="http://schemas.microsoft.com/office/powerpoint/2010/main" val="13326350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Lasso Regression (Regularization Technique)</a:t>
            </a:r>
          </a:p>
        </p:txBody>
      </p:sp>
      <p:sp>
        <p:nvSpPr>
          <p:cNvPr id="3" name="TextBox 2">
            <a:extLst>
              <a:ext uri="{FF2B5EF4-FFF2-40B4-BE49-F238E27FC236}">
                <a16:creationId xmlns:a16="http://schemas.microsoft.com/office/drawing/2014/main" id="{846D5E31-BCF2-BBCC-529C-6DA9E2162B9F}"/>
              </a:ext>
            </a:extLst>
          </p:cNvPr>
          <p:cNvSpPr txBox="1"/>
          <p:nvPr/>
        </p:nvSpPr>
        <p:spPr>
          <a:xfrm>
            <a:off x="270588" y="767594"/>
            <a:ext cx="8360228" cy="4893647"/>
          </a:xfrm>
          <a:prstGeom prst="rect">
            <a:avLst/>
          </a:prstGeom>
          <a:noFill/>
        </p:spPr>
        <p:txBody>
          <a:bodyPr wrap="square" rtlCol="0">
            <a:spAutoFit/>
          </a:bodyPr>
          <a:lstStyle/>
          <a:p>
            <a:pPr algn="just"/>
            <a:r>
              <a:rPr lang="en-US" sz="2400" b="1" i="0" dirty="0">
                <a:solidFill>
                  <a:srgbClr val="374151"/>
                </a:solidFill>
                <a:effectLst/>
                <a:latin typeface="Söhne"/>
              </a:rPr>
              <a:t>The first part of the cost function is the standard mean squared error loss, which measures the average difference between the predicted and actual values of y. The second part is the L1 regularization penalty, which adds a penalty term proportional to the sum of the absolute values of the coefficients.</a:t>
            </a:r>
          </a:p>
          <a:p>
            <a:pPr algn="just"/>
            <a:endParaRPr lang="en-US" sz="2400" b="1" i="0" dirty="0">
              <a:solidFill>
                <a:srgbClr val="374151"/>
              </a:solidFill>
              <a:effectLst/>
              <a:latin typeface="Söhne"/>
            </a:endParaRPr>
          </a:p>
          <a:p>
            <a:pPr algn="just"/>
            <a:r>
              <a:rPr lang="en-US" sz="2400" b="1" i="0" dirty="0">
                <a:solidFill>
                  <a:srgbClr val="374151"/>
                </a:solidFill>
                <a:effectLst/>
                <a:latin typeface="Söhne"/>
              </a:rPr>
              <a:t>The parameter lambda controls the strength of the penalty term. </a:t>
            </a:r>
            <a:r>
              <a:rPr lang="en-US" sz="2400" b="1" i="0" dirty="0">
                <a:solidFill>
                  <a:srgbClr val="0070C0"/>
                </a:solidFill>
                <a:effectLst/>
                <a:latin typeface="Söhne"/>
              </a:rPr>
              <a:t>A higher value of lambda results in a stronger penalty</a:t>
            </a:r>
            <a:r>
              <a:rPr lang="en-US" sz="2400" b="1" i="0" dirty="0">
                <a:solidFill>
                  <a:srgbClr val="374151"/>
                </a:solidFill>
                <a:effectLst/>
                <a:latin typeface="Söhne"/>
              </a:rPr>
              <a:t>, which makes the coefficients smaller and the model simpler. </a:t>
            </a:r>
            <a:r>
              <a:rPr lang="en-US" sz="2400" b="1" i="0" dirty="0">
                <a:solidFill>
                  <a:srgbClr val="0070C0"/>
                </a:solidFill>
                <a:effectLst/>
                <a:latin typeface="Söhne"/>
              </a:rPr>
              <a:t>A lower value of lambda results in a weaker penalty</a:t>
            </a:r>
            <a:r>
              <a:rPr lang="en-US" sz="2400" b="1" i="0" dirty="0">
                <a:solidFill>
                  <a:srgbClr val="374151"/>
                </a:solidFill>
                <a:effectLst/>
                <a:latin typeface="Söhne"/>
              </a:rPr>
              <a:t>, which allows the coefficients to be larger and the model more complex.</a:t>
            </a:r>
          </a:p>
          <a:p>
            <a:pPr algn="just"/>
            <a:endParaRPr lang="en-US" sz="2400" b="1" i="0" dirty="0">
              <a:solidFill>
                <a:srgbClr val="374151"/>
              </a:solidFill>
              <a:effectLst/>
              <a:latin typeface="Söhne"/>
            </a:endParaRPr>
          </a:p>
          <a:p>
            <a:pPr algn="just"/>
            <a:endParaRPr lang="en-US" sz="2400" b="1" dirty="0">
              <a:solidFill>
                <a:srgbClr val="374151"/>
              </a:solidFill>
              <a:latin typeface="Söhne"/>
            </a:endParaRPr>
          </a:p>
        </p:txBody>
      </p:sp>
    </p:spTree>
    <p:extLst>
      <p:ext uri="{BB962C8B-B14F-4D97-AF65-F5344CB8AC3E}">
        <p14:creationId xmlns:p14="http://schemas.microsoft.com/office/powerpoint/2010/main" val="2396737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8BF138-0D6D-64B9-FE08-04D72DAE63F9}"/>
              </a:ext>
            </a:extLst>
          </p:cNvPr>
          <p:cNvSpPr txBox="1"/>
          <p:nvPr/>
        </p:nvSpPr>
        <p:spPr>
          <a:xfrm>
            <a:off x="923731" y="71925"/>
            <a:ext cx="7427167" cy="1077218"/>
          </a:xfrm>
          <a:prstGeom prst="rect">
            <a:avLst/>
          </a:prstGeom>
          <a:noFill/>
        </p:spPr>
        <p:txBody>
          <a:bodyPr wrap="square">
            <a:spAutoFit/>
          </a:bodyPr>
          <a:lstStyle/>
          <a:p>
            <a:br>
              <a:rPr lang="en-US" sz="3200" b="0" i="0" dirty="0">
                <a:solidFill>
                  <a:srgbClr val="333333"/>
                </a:solidFill>
                <a:effectLst/>
                <a:latin typeface="inter-regular"/>
              </a:rPr>
            </a:br>
            <a:endParaRPr lang="en-US" sz="3200" dirty="0"/>
          </a:p>
        </p:txBody>
      </p:sp>
      <p:sp>
        <p:nvSpPr>
          <p:cNvPr id="7" name="Content Placeholder 2">
            <a:extLst>
              <a:ext uri="{FF2B5EF4-FFF2-40B4-BE49-F238E27FC236}">
                <a16:creationId xmlns:a16="http://schemas.microsoft.com/office/drawing/2014/main" id="{5D48CBEE-63B5-6842-AADA-37E00EF20728}"/>
              </a:ext>
            </a:extLst>
          </p:cNvPr>
          <p:cNvSpPr>
            <a:spLocks noGrp="1"/>
          </p:cNvSpPr>
          <p:nvPr>
            <p:ph idx="1"/>
          </p:nvPr>
        </p:nvSpPr>
        <p:spPr>
          <a:xfrm>
            <a:off x="317242" y="789927"/>
            <a:ext cx="8350898" cy="5536229"/>
          </a:xfrm>
        </p:spPr>
        <p:txBody>
          <a:bodyPr rtlCol="0">
            <a:noAutofit/>
          </a:bodyPr>
          <a:lstStyle/>
          <a:p>
            <a:pPr marL="0" indent="0">
              <a:buNone/>
            </a:pPr>
            <a:r>
              <a:rPr lang="en-US" sz="2800" b="1" dirty="0">
                <a:solidFill>
                  <a:srgbClr val="C00000"/>
                </a:solidFill>
              </a:rPr>
              <a:t>1. Regression</a:t>
            </a:r>
            <a:endParaRPr lang="en-US" sz="2800" dirty="0">
              <a:solidFill>
                <a:srgbClr val="C00000"/>
              </a:solidFill>
            </a:endParaRPr>
          </a:p>
          <a:p>
            <a:pPr marL="0" indent="0" algn="just">
              <a:buNone/>
            </a:pPr>
            <a:r>
              <a:rPr lang="en-US" b="1" dirty="0"/>
              <a:t>Regression algorithms are used if there is a relationship between the input variable and the output variable. It is used for the prediction of continuous variables, such as Weather forecasting, Market Trends, etc. </a:t>
            </a:r>
          </a:p>
          <a:p>
            <a:pPr marL="0" indent="0" algn="just">
              <a:buNone/>
            </a:pPr>
            <a:endParaRPr lang="en-US" b="1" dirty="0"/>
          </a:p>
          <a:p>
            <a:pPr marL="0" indent="0" algn="just">
              <a:buNone/>
            </a:pPr>
            <a:r>
              <a:rPr lang="en-US" b="1" dirty="0"/>
              <a:t>Below are some popular Regression algorithms which come under supervised learning:</a:t>
            </a:r>
          </a:p>
          <a:p>
            <a:r>
              <a:rPr lang="en-US" b="1" dirty="0"/>
              <a:t>Linear Regression</a:t>
            </a:r>
          </a:p>
          <a:p>
            <a:r>
              <a:rPr lang="en-US" b="1" dirty="0"/>
              <a:t>Regression Trees</a:t>
            </a:r>
          </a:p>
          <a:p>
            <a:r>
              <a:rPr lang="en-US" b="1" dirty="0"/>
              <a:t>Non-Linear Regression</a:t>
            </a:r>
          </a:p>
          <a:p>
            <a:r>
              <a:rPr lang="en-US" b="1" dirty="0"/>
              <a:t>Bayesian Linear Regression</a:t>
            </a:r>
          </a:p>
          <a:p>
            <a:r>
              <a:rPr lang="en-US" b="1" dirty="0"/>
              <a:t>Polynomial Regression</a:t>
            </a:r>
          </a:p>
          <a:p>
            <a:pPr eaLnBrk="1" fontAlgn="auto" hangingPunct="1">
              <a:spcAft>
                <a:spcPts val="0"/>
              </a:spcAft>
              <a:defRPr/>
            </a:pPr>
            <a:endParaRPr lang="en-IN" sz="2400" b="1" dirty="0"/>
          </a:p>
        </p:txBody>
      </p:sp>
    </p:spTree>
    <p:extLst>
      <p:ext uri="{BB962C8B-B14F-4D97-AF65-F5344CB8AC3E}">
        <p14:creationId xmlns:p14="http://schemas.microsoft.com/office/powerpoint/2010/main" val="136558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ox(i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ox(in)">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box(in)">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box(in)">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box(in)">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box(in)">
                                      <p:cBhvr>
                                        <p:cTn id="37" dur="500"/>
                                        <p:tgtEl>
                                          <p:spTgt spid="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7">
                                            <p:txEl>
                                              <p:pRg st="8" end="8"/>
                                            </p:txEl>
                                          </p:spTgt>
                                        </p:tgtEl>
                                        <p:attrNameLst>
                                          <p:attrName>style.visibility</p:attrName>
                                        </p:attrNameLst>
                                      </p:cBhvr>
                                      <p:to>
                                        <p:strVal val="visible"/>
                                      </p:to>
                                    </p:set>
                                    <p:animEffect transition="in" filter="box(in)">
                                      <p:cBhvr>
                                        <p:cTn id="4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Lasso Regression (Regularization Technique)</a:t>
            </a:r>
          </a:p>
        </p:txBody>
      </p:sp>
      <p:sp>
        <p:nvSpPr>
          <p:cNvPr id="3" name="TextBox 2">
            <a:extLst>
              <a:ext uri="{FF2B5EF4-FFF2-40B4-BE49-F238E27FC236}">
                <a16:creationId xmlns:a16="http://schemas.microsoft.com/office/drawing/2014/main" id="{846D5E31-BCF2-BBCC-529C-6DA9E2162B9F}"/>
              </a:ext>
            </a:extLst>
          </p:cNvPr>
          <p:cNvSpPr txBox="1"/>
          <p:nvPr/>
        </p:nvSpPr>
        <p:spPr>
          <a:xfrm>
            <a:off x="270588" y="767594"/>
            <a:ext cx="8360228" cy="3785652"/>
          </a:xfrm>
          <a:prstGeom prst="rect">
            <a:avLst/>
          </a:prstGeom>
          <a:noFill/>
        </p:spPr>
        <p:txBody>
          <a:bodyPr wrap="square" rtlCol="0">
            <a:spAutoFit/>
          </a:bodyPr>
          <a:lstStyle/>
          <a:p>
            <a:pPr algn="just"/>
            <a:r>
              <a:rPr lang="en-US" sz="2400" b="1" i="0" dirty="0">
                <a:solidFill>
                  <a:srgbClr val="374151"/>
                </a:solidFill>
                <a:effectLst/>
                <a:latin typeface="Söhne"/>
              </a:rPr>
              <a:t>Lasso regression is a linear regression technique that uses L1 regularization to penalize the absolute values of the coefficients and reduce the complexity of the model. The cost function of Lasso regression includes a standard mean squared error loss and a penalty term proportional to the sum of the absolute values of the coefficients. </a:t>
            </a:r>
          </a:p>
          <a:p>
            <a:pPr algn="just"/>
            <a:r>
              <a:rPr lang="en-US" sz="2400" b="1" i="0" dirty="0">
                <a:solidFill>
                  <a:srgbClr val="374151"/>
                </a:solidFill>
                <a:effectLst/>
                <a:latin typeface="Söhne"/>
              </a:rPr>
              <a:t>The goal of Lasso regression is to find the values of the coefficients that minimize the cost function, which can be achieved using an optimization algorithm such as gradient descent.</a:t>
            </a:r>
            <a:endParaRPr lang="en-US" sz="2400" b="1" dirty="0"/>
          </a:p>
        </p:txBody>
      </p:sp>
    </p:spTree>
    <p:extLst>
      <p:ext uri="{BB962C8B-B14F-4D97-AF65-F5344CB8AC3E}">
        <p14:creationId xmlns:p14="http://schemas.microsoft.com/office/powerpoint/2010/main" val="2127334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Elastic Net Regression (Regularization Technique)</a:t>
            </a:r>
          </a:p>
        </p:txBody>
      </p:sp>
      <p:sp>
        <p:nvSpPr>
          <p:cNvPr id="2" name="TextBox 1">
            <a:extLst>
              <a:ext uri="{FF2B5EF4-FFF2-40B4-BE49-F238E27FC236}">
                <a16:creationId xmlns:a16="http://schemas.microsoft.com/office/drawing/2014/main" id="{7F470C55-E0E2-4173-7E78-0B8E35FB44CF}"/>
              </a:ext>
            </a:extLst>
          </p:cNvPr>
          <p:cNvSpPr txBox="1"/>
          <p:nvPr/>
        </p:nvSpPr>
        <p:spPr>
          <a:xfrm>
            <a:off x="522514" y="767594"/>
            <a:ext cx="8211619" cy="5262979"/>
          </a:xfrm>
          <a:prstGeom prst="rect">
            <a:avLst/>
          </a:prstGeom>
          <a:noFill/>
        </p:spPr>
        <p:txBody>
          <a:bodyPr wrap="square" rtlCol="0">
            <a:spAutoFit/>
          </a:bodyPr>
          <a:lstStyle/>
          <a:p>
            <a:pPr algn="just"/>
            <a:r>
              <a:rPr lang="en-US" sz="2400" b="1" i="0" dirty="0">
                <a:solidFill>
                  <a:srgbClr val="374151"/>
                </a:solidFill>
                <a:effectLst/>
                <a:latin typeface="Söhne"/>
              </a:rPr>
              <a:t>We start with the linear regression equation:</a:t>
            </a:r>
          </a:p>
          <a:p>
            <a:pPr algn="just"/>
            <a:r>
              <a:rPr lang="en-US" sz="2400" b="1" i="0" dirty="0">
                <a:solidFill>
                  <a:srgbClr val="374151"/>
                </a:solidFill>
                <a:effectLst/>
                <a:latin typeface="Söhne"/>
              </a:rPr>
              <a:t>y = w</a:t>
            </a:r>
            <a:r>
              <a:rPr lang="en-US" sz="2400" b="1" i="0" baseline="-25000" dirty="0">
                <a:solidFill>
                  <a:srgbClr val="374151"/>
                </a:solidFill>
                <a:effectLst/>
                <a:latin typeface="Söhne"/>
              </a:rPr>
              <a:t>0</a:t>
            </a:r>
            <a:r>
              <a:rPr lang="en-US" sz="2400" b="1" i="0" dirty="0">
                <a:solidFill>
                  <a:srgbClr val="374151"/>
                </a:solidFill>
                <a:effectLst/>
                <a:latin typeface="Söhne"/>
              </a:rPr>
              <a:t> + w</a:t>
            </a:r>
            <a:r>
              <a:rPr lang="en-US" sz="2400" b="1" i="0" baseline="-25000" dirty="0">
                <a:solidFill>
                  <a:srgbClr val="374151"/>
                </a:solidFill>
                <a:effectLst/>
                <a:latin typeface="Söhne"/>
              </a:rPr>
              <a:t>1</a:t>
            </a:r>
            <a:r>
              <a:rPr lang="en-US" sz="2400" b="1" i="0" dirty="0">
                <a:solidFill>
                  <a:srgbClr val="374151"/>
                </a:solidFill>
                <a:effectLst/>
                <a:latin typeface="Söhne"/>
              </a:rPr>
              <a:t>x</a:t>
            </a:r>
            <a:r>
              <a:rPr lang="en-US" sz="2400" b="1" i="0" baseline="-25000" dirty="0">
                <a:solidFill>
                  <a:srgbClr val="374151"/>
                </a:solidFill>
                <a:effectLst/>
                <a:latin typeface="Söhne"/>
              </a:rPr>
              <a:t>1</a:t>
            </a:r>
            <a:r>
              <a:rPr lang="en-US" sz="2400" b="1" i="0" dirty="0">
                <a:solidFill>
                  <a:srgbClr val="374151"/>
                </a:solidFill>
                <a:effectLst/>
                <a:latin typeface="Söhne"/>
              </a:rPr>
              <a:t> + w</a:t>
            </a:r>
            <a:r>
              <a:rPr lang="en-US" sz="2400" b="1" i="0" baseline="-25000" dirty="0">
                <a:solidFill>
                  <a:srgbClr val="374151"/>
                </a:solidFill>
                <a:effectLst/>
                <a:latin typeface="Söhne"/>
              </a:rPr>
              <a:t>2</a:t>
            </a:r>
            <a:r>
              <a:rPr lang="en-US" sz="2400" b="1" i="0" dirty="0">
                <a:solidFill>
                  <a:srgbClr val="374151"/>
                </a:solidFill>
                <a:effectLst/>
                <a:latin typeface="Söhne"/>
              </a:rPr>
              <a:t>x</a:t>
            </a:r>
            <a:r>
              <a:rPr lang="en-US" sz="2400" b="1" i="0" baseline="-25000" dirty="0">
                <a:solidFill>
                  <a:srgbClr val="374151"/>
                </a:solidFill>
                <a:effectLst/>
                <a:latin typeface="Söhne"/>
              </a:rPr>
              <a:t>2</a:t>
            </a:r>
            <a:r>
              <a:rPr lang="en-US" sz="2400" b="1" i="0" dirty="0">
                <a:solidFill>
                  <a:srgbClr val="374151"/>
                </a:solidFill>
                <a:effectLst/>
                <a:latin typeface="Söhne"/>
              </a:rPr>
              <a:t> + ... + w</a:t>
            </a:r>
            <a:r>
              <a:rPr lang="en-US" sz="2400" b="1" i="0" baseline="-25000" dirty="0">
                <a:solidFill>
                  <a:srgbClr val="374151"/>
                </a:solidFill>
                <a:effectLst/>
                <a:latin typeface="Söhne"/>
              </a:rPr>
              <a:t>0</a:t>
            </a:r>
            <a:r>
              <a:rPr lang="en-US" sz="2400" b="1" i="0" dirty="0">
                <a:solidFill>
                  <a:srgbClr val="374151"/>
                </a:solidFill>
                <a:effectLst/>
                <a:latin typeface="Söhne"/>
              </a:rPr>
              <a:t>x</a:t>
            </a:r>
            <a:r>
              <a:rPr lang="en-US" sz="2400" b="1" i="0" baseline="-25000" dirty="0">
                <a:solidFill>
                  <a:srgbClr val="374151"/>
                </a:solidFill>
                <a:effectLst/>
                <a:latin typeface="Söhne"/>
              </a:rPr>
              <a:t>n</a:t>
            </a:r>
            <a:r>
              <a:rPr lang="en-US" sz="2400" b="1" i="0" dirty="0">
                <a:solidFill>
                  <a:srgbClr val="374151"/>
                </a:solidFill>
                <a:effectLst/>
                <a:latin typeface="Söhne"/>
              </a:rPr>
              <a:t> + e</a:t>
            </a:r>
          </a:p>
          <a:p>
            <a:pPr algn="just"/>
            <a:r>
              <a:rPr lang="en-US" sz="2400" b="1" i="0" dirty="0">
                <a:solidFill>
                  <a:srgbClr val="374151"/>
                </a:solidFill>
                <a:effectLst/>
                <a:latin typeface="Söhne"/>
              </a:rPr>
              <a:t>Where:</a:t>
            </a:r>
          </a:p>
          <a:p>
            <a:pPr algn="just"/>
            <a:r>
              <a:rPr lang="en-US" sz="2400" b="1" i="0" dirty="0">
                <a:solidFill>
                  <a:srgbClr val="374151"/>
                </a:solidFill>
                <a:effectLst/>
                <a:latin typeface="Söhne"/>
              </a:rPr>
              <a:t>y is the target variable</a:t>
            </a:r>
          </a:p>
          <a:p>
            <a:pPr algn="just"/>
            <a:r>
              <a:rPr lang="en-US" sz="2400" b="1" i="0" dirty="0">
                <a:solidFill>
                  <a:srgbClr val="374151"/>
                </a:solidFill>
                <a:effectLst/>
                <a:latin typeface="Söhne"/>
              </a:rPr>
              <a:t>x</a:t>
            </a:r>
            <a:r>
              <a:rPr lang="en-US" sz="2400" b="1" i="0" baseline="-25000" dirty="0">
                <a:solidFill>
                  <a:srgbClr val="374151"/>
                </a:solidFill>
                <a:effectLst/>
                <a:latin typeface="Söhne"/>
              </a:rPr>
              <a:t>1</a:t>
            </a:r>
            <a:r>
              <a:rPr lang="en-US" sz="2400" b="1" i="0" dirty="0">
                <a:solidFill>
                  <a:srgbClr val="374151"/>
                </a:solidFill>
                <a:effectLst/>
                <a:latin typeface="Söhne"/>
              </a:rPr>
              <a:t>, x</a:t>
            </a:r>
            <a:r>
              <a:rPr lang="en-US" sz="2400" b="1" i="0" baseline="-25000" dirty="0">
                <a:solidFill>
                  <a:srgbClr val="374151"/>
                </a:solidFill>
                <a:effectLst/>
                <a:latin typeface="Söhne"/>
              </a:rPr>
              <a:t>2</a:t>
            </a:r>
            <a:r>
              <a:rPr lang="en-US" sz="2400" b="1" i="0" dirty="0">
                <a:solidFill>
                  <a:srgbClr val="374151"/>
                </a:solidFill>
                <a:effectLst/>
                <a:latin typeface="Söhne"/>
              </a:rPr>
              <a:t>, ..., </a:t>
            </a:r>
            <a:r>
              <a:rPr lang="en-US" sz="2400" b="1" i="0" dirty="0" err="1">
                <a:solidFill>
                  <a:srgbClr val="374151"/>
                </a:solidFill>
                <a:effectLst/>
                <a:latin typeface="Söhne"/>
              </a:rPr>
              <a:t>x</a:t>
            </a:r>
            <a:r>
              <a:rPr lang="en-US" sz="2400" b="1" i="0" baseline="-25000" dirty="0" err="1">
                <a:solidFill>
                  <a:srgbClr val="374151"/>
                </a:solidFill>
                <a:effectLst/>
                <a:latin typeface="Söhne"/>
              </a:rPr>
              <a:t>n</a:t>
            </a:r>
            <a:r>
              <a:rPr lang="en-US" sz="2400" b="1" i="0" dirty="0">
                <a:solidFill>
                  <a:srgbClr val="374151"/>
                </a:solidFill>
                <a:effectLst/>
                <a:latin typeface="Söhne"/>
              </a:rPr>
              <a:t> are the features or predictors</a:t>
            </a:r>
          </a:p>
          <a:p>
            <a:pPr algn="just"/>
            <a:r>
              <a:rPr lang="en-US" sz="2400" b="1" i="0" dirty="0">
                <a:solidFill>
                  <a:srgbClr val="374151"/>
                </a:solidFill>
                <a:effectLst/>
                <a:latin typeface="Söhne"/>
              </a:rPr>
              <a:t>w</a:t>
            </a:r>
            <a:r>
              <a:rPr lang="en-US" sz="2400" b="1" i="0" baseline="-25000" dirty="0">
                <a:solidFill>
                  <a:srgbClr val="374151"/>
                </a:solidFill>
                <a:effectLst/>
                <a:latin typeface="Söhne"/>
              </a:rPr>
              <a:t>0</a:t>
            </a:r>
            <a:r>
              <a:rPr lang="en-US" sz="2400" b="1" i="0" dirty="0">
                <a:solidFill>
                  <a:srgbClr val="374151"/>
                </a:solidFill>
                <a:effectLst/>
                <a:latin typeface="Söhne"/>
              </a:rPr>
              <a:t>, w</a:t>
            </a:r>
            <a:r>
              <a:rPr lang="en-US" sz="2400" b="1" i="0" baseline="-25000" dirty="0">
                <a:solidFill>
                  <a:srgbClr val="374151"/>
                </a:solidFill>
                <a:effectLst/>
                <a:latin typeface="Söhne"/>
              </a:rPr>
              <a:t>1</a:t>
            </a:r>
            <a:r>
              <a:rPr lang="en-US" sz="2400" b="1" i="0" dirty="0">
                <a:solidFill>
                  <a:srgbClr val="374151"/>
                </a:solidFill>
                <a:effectLst/>
                <a:latin typeface="Söhne"/>
              </a:rPr>
              <a:t>, w</a:t>
            </a:r>
            <a:r>
              <a:rPr lang="en-US" sz="2400" b="1" i="0" baseline="-25000" dirty="0">
                <a:solidFill>
                  <a:srgbClr val="374151"/>
                </a:solidFill>
                <a:effectLst/>
                <a:latin typeface="Söhne"/>
              </a:rPr>
              <a:t>2</a:t>
            </a:r>
            <a:r>
              <a:rPr lang="en-US" sz="2400" b="1" i="0" dirty="0">
                <a:solidFill>
                  <a:srgbClr val="374151"/>
                </a:solidFill>
                <a:effectLst/>
                <a:latin typeface="Söhne"/>
              </a:rPr>
              <a:t>, ..., </a:t>
            </a:r>
            <a:r>
              <a:rPr lang="en-US" sz="2400" b="1" i="0" dirty="0" err="1">
                <a:solidFill>
                  <a:srgbClr val="374151"/>
                </a:solidFill>
                <a:effectLst/>
                <a:latin typeface="Söhne"/>
              </a:rPr>
              <a:t>w</a:t>
            </a:r>
            <a:r>
              <a:rPr lang="en-US" sz="2400" b="1" i="0" baseline="-25000" dirty="0" err="1">
                <a:solidFill>
                  <a:srgbClr val="374151"/>
                </a:solidFill>
                <a:effectLst/>
                <a:latin typeface="Söhne"/>
              </a:rPr>
              <a:t>n</a:t>
            </a:r>
            <a:r>
              <a:rPr lang="en-US" sz="2400" b="1" i="0" dirty="0">
                <a:solidFill>
                  <a:srgbClr val="374151"/>
                </a:solidFill>
                <a:effectLst/>
                <a:latin typeface="Söhne"/>
              </a:rPr>
              <a:t> are the coefficients (or weights) that we want to estimate</a:t>
            </a:r>
          </a:p>
          <a:p>
            <a:pPr algn="just"/>
            <a:r>
              <a:rPr lang="en-US" sz="2400" b="1" i="0" dirty="0">
                <a:solidFill>
                  <a:srgbClr val="FF0000"/>
                </a:solidFill>
                <a:effectLst/>
                <a:latin typeface="Söhne"/>
              </a:rPr>
              <a:t>e</a:t>
            </a:r>
            <a:r>
              <a:rPr lang="en-US" sz="2400" b="1" i="0" dirty="0">
                <a:solidFill>
                  <a:srgbClr val="374151"/>
                </a:solidFill>
                <a:effectLst/>
                <a:latin typeface="Söhne"/>
              </a:rPr>
              <a:t> is the error term</a:t>
            </a:r>
          </a:p>
          <a:p>
            <a:pPr algn="just"/>
            <a:r>
              <a:rPr lang="en-US" sz="2400" b="1" i="0" dirty="0">
                <a:solidFill>
                  <a:srgbClr val="374151"/>
                </a:solidFill>
                <a:effectLst/>
                <a:latin typeface="Söhne"/>
              </a:rPr>
              <a:t>The goal is to find the values of the coefficients that minimize the sum of the squared residuals:</a:t>
            </a:r>
          </a:p>
          <a:p>
            <a:pPr algn="just"/>
            <a:r>
              <a:rPr lang="en-US" sz="2400" b="1" i="0" dirty="0">
                <a:solidFill>
                  <a:srgbClr val="374151"/>
                </a:solidFill>
                <a:effectLst/>
                <a:latin typeface="Söhne"/>
              </a:rPr>
              <a:t>minimize ||y - </a:t>
            </a:r>
            <a:r>
              <a:rPr lang="en-US" sz="2400" b="1" i="0" dirty="0" err="1">
                <a:solidFill>
                  <a:srgbClr val="374151"/>
                </a:solidFill>
                <a:effectLst/>
                <a:latin typeface="Söhne"/>
              </a:rPr>
              <a:t>y</a:t>
            </a:r>
            <a:r>
              <a:rPr lang="en-US" sz="2400" b="1" dirty="0" err="1">
                <a:solidFill>
                  <a:srgbClr val="374151"/>
                </a:solidFill>
                <a:latin typeface="Söhne"/>
              </a:rPr>
              <a:t>h</a:t>
            </a:r>
            <a:r>
              <a:rPr lang="en-US" sz="2400" b="1" i="0" dirty="0">
                <a:solidFill>
                  <a:srgbClr val="374151"/>
                </a:solidFill>
                <a:effectLst/>
                <a:latin typeface="Söhne"/>
              </a:rPr>
              <a:t>||^2</a:t>
            </a:r>
          </a:p>
          <a:p>
            <a:pPr algn="just"/>
            <a:r>
              <a:rPr lang="en-US" sz="2400" b="1" i="0" dirty="0">
                <a:solidFill>
                  <a:srgbClr val="374151"/>
                </a:solidFill>
                <a:effectLst/>
                <a:latin typeface="Söhne"/>
              </a:rPr>
              <a:t>Where </a:t>
            </a:r>
            <a:r>
              <a:rPr lang="en-US" sz="2400" b="1" i="0" dirty="0" err="1">
                <a:solidFill>
                  <a:srgbClr val="374151"/>
                </a:solidFill>
                <a:effectLst/>
                <a:latin typeface="Söhne"/>
              </a:rPr>
              <a:t>yh</a:t>
            </a:r>
            <a:r>
              <a:rPr lang="en-US" sz="2400" b="1" i="0" dirty="0">
                <a:solidFill>
                  <a:srgbClr val="374151"/>
                </a:solidFill>
                <a:effectLst/>
                <a:latin typeface="Söhne"/>
              </a:rPr>
              <a:t> is the predicted value of y based on the features and the estimated coefficients.</a:t>
            </a:r>
          </a:p>
          <a:p>
            <a:pPr algn="just"/>
            <a:endParaRPr lang="en-US" sz="2400" b="1" dirty="0"/>
          </a:p>
        </p:txBody>
      </p:sp>
    </p:spTree>
    <p:extLst>
      <p:ext uri="{BB962C8B-B14F-4D97-AF65-F5344CB8AC3E}">
        <p14:creationId xmlns:p14="http://schemas.microsoft.com/office/powerpoint/2010/main" val="22009424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054267-8648-0D5C-688D-2079FD0FFF93}"/>
              </a:ext>
            </a:extLst>
          </p:cNvPr>
          <p:cNvSpPr txBox="1"/>
          <p:nvPr/>
        </p:nvSpPr>
        <p:spPr>
          <a:xfrm>
            <a:off x="6746860" y="767594"/>
            <a:ext cx="2210188" cy="646331"/>
          </a:xfrm>
          <a:prstGeom prst="rect">
            <a:avLst/>
          </a:prstGeom>
          <a:noFill/>
        </p:spPr>
        <p:txBody>
          <a:bodyPr wrap="square" rtlCol="0">
            <a:spAutoFit/>
          </a:bodyPr>
          <a:lstStyle/>
          <a:p>
            <a:endParaRPr lang="en-US" b="1" dirty="0"/>
          </a:p>
          <a:p>
            <a:endParaRPr lang="en-US" b="1" dirty="0"/>
          </a:p>
        </p:txBody>
      </p:sp>
      <p:sp>
        <p:nvSpPr>
          <p:cNvPr id="4" name="TextBox 3">
            <a:extLst>
              <a:ext uri="{FF2B5EF4-FFF2-40B4-BE49-F238E27FC236}">
                <a16:creationId xmlns:a16="http://schemas.microsoft.com/office/drawing/2014/main" id="{1CCA6C88-2522-8589-57D8-ACCD747481E5}"/>
              </a:ext>
            </a:extLst>
          </p:cNvPr>
          <p:cNvSpPr txBox="1"/>
          <p:nvPr/>
        </p:nvSpPr>
        <p:spPr>
          <a:xfrm>
            <a:off x="6130893" y="4609321"/>
            <a:ext cx="2603240" cy="369332"/>
          </a:xfrm>
          <a:prstGeom prst="rect">
            <a:avLst/>
          </a:prstGeom>
          <a:noFill/>
        </p:spPr>
        <p:txBody>
          <a:bodyPr wrap="square" rtlCol="0">
            <a:spAutoFit/>
          </a:bodyPr>
          <a:lstStyle/>
          <a:p>
            <a:endParaRPr lang="en-US" b="1" dirty="0"/>
          </a:p>
        </p:txBody>
      </p:sp>
      <p:sp>
        <p:nvSpPr>
          <p:cNvPr id="6" name="TextBox 5">
            <a:extLst>
              <a:ext uri="{FF2B5EF4-FFF2-40B4-BE49-F238E27FC236}">
                <a16:creationId xmlns:a16="http://schemas.microsoft.com/office/drawing/2014/main" id="{F468B66C-E3EE-0546-9FA8-01D8D781F342}"/>
              </a:ext>
            </a:extLst>
          </p:cNvPr>
          <p:cNvSpPr txBox="1"/>
          <p:nvPr/>
        </p:nvSpPr>
        <p:spPr>
          <a:xfrm>
            <a:off x="186952" y="-49792"/>
            <a:ext cx="9022362" cy="584775"/>
          </a:xfrm>
          <a:prstGeom prst="rect">
            <a:avLst/>
          </a:prstGeom>
          <a:noFill/>
        </p:spPr>
        <p:txBody>
          <a:bodyPr wrap="square" rtlCol="0">
            <a:spAutoFit/>
          </a:bodyPr>
          <a:lstStyle/>
          <a:p>
            <a:pPr algn="ctr"/>
            <a:r>
              <a:rPr lang="en-US" sz="3200" b="1" dirty="0">
                <a:solidFill>
                  <a:srgbClr val="C00000"/>
                </a:solidFill>
              </a:rPr>
              <a:t>Elastic Net Regression (Regularization Technique)</a:t>
            </a:r>
          </a:p>
        </p:txBody>
      </p:sp>
      <p:sp>
        <p:nvSpPr>
          <p:cNvPr id="2" name="TextBox 1">
            <a:extLst>
              <a:ext uri="{FF2B5EF4-FFF2-40B4-BE49-F238E27FC236}">
                <a16:creationId xmlns:a16="http://schemas.microsoft.com/office/drawing/2014/main" id="{7F470C55-E0E2-4173-7E78-0B8E35FB44CF}"/>
              </a:ext>
            </a:extLst>
          </p:cNvPr>
          <p:cNvSpPr txBox="1"/>
          <p:nvPr/>
        </p:nvSpPr>
        <p:spPr>
          <a:xfrm>
            <a:off x="186952" y="767594"/>
            <a:ext cx="8770096" cy="5847755"/>
          </a:xfrm>
          <a:prstGeom prst="rect">
            <a:avLst/>
          </a:prstGeom>
          <a:noFill/>
        </p:spPr>
        <p:txBody>
          <a:bodyPr wrap="square" rtlCol="0">
            <a:spAutoFit/>
          </a:bodyPr>
          <a:lstStyle/>
          <a:p>
            <a:pPr algn="just"/>
            <a:r>
              <a:rPr kumimoji="0" lang="en-US" altLang="en-US" sz="2400" b="1" i="0" u="none" strike="noStrike" cap="none" normalizeH="0" baseline="0" dirty="0">
                <a:ln>
                  <a:noFill/>
                </a:ln>
                <a:solidFill>
                  <a:srgbClr val="000000"/>
                </a:solidFill>
                <a:effectLst/>
                <a:latin typeface="Söhne"/>
              </a:rPr>
              <a:t>Elastic Net regression is a linear regression technique that combines the L1 and L2 regularization methods to prevent overfitting and improve the generalization performance of the model. The regularization term is a combination of the L1 and L2 norms of the coefficients, multiplied by two separate regularization parameters, alpha and lambda.</a:t>
            </a:r>
            <a:endParaRPr lang="en-US" sz="2300" b="1" i="0" dirty="0">
              <a:solidFill>
                <a:srgbClr val="374151"/>
              </a:solidFill>
              <a:effectLst/>
              <a:latin typeface="Söhne"/>
            </a:endParaRPr>
          </a:p>
          <a:p>
            <a:pPr algn="just"/>
            <a:endParaRPr lang="en-US" sz="2300" b="1" i="0" dirty="0">
              <a:solidFill>
                <a:srgbClr val="374151"/>
              </a:solidFill>
              <a:effectLst/>
              <a:latin typeface="Söhne"/>
            </a:endParaRPr>
          </a:p>
          <a:p>
            <a:pPr algn="just"/>
            <a:r>
              <a:rPr lang="en-US" sz="2300" b="1" i="0" dirty="0">
                <a:solidFill>
                  <a:srgbClr val="FF0000"/>
                </a:solidFill>
                <a:effectLst/>
                <a:latin typeface="Arial Narrow" panose="020B0606020202030204" pitchFamily="34" charset="0"/>
              </a:rPr>
              <a:t>minimize ||y - </a:t>
            </a:r>
            <a:r>
              <a:rPr lang="en-US" sz="2300" b="1" i="0" dirty="0" err="1">
                <a:solidFill>
                  <a:srgbClr val="FF0000"/>
                </a:solidFill>
                <a:effectLst/>
                <a:latin typeface="Arial Narrow" panose="020B0606020202030204" pitchFamily="34" charset="0"/>
              </a:rPr>
              <a:t>yh</a:t>
            </a:r>
            <a:r>
              <a:rPr lang="en-US" sz="2300" b="1" i="0" dirty="0">
                <a:solidFill>
                  <a:srgbClr val="FF0000"/>
                </a:solidFill>
                <a:effectLst/>
                <a:latin typeface="Arial Narrow" panose="020B0606020202030204" pitchFamily="34" charset="0"/>
              </a:rPr>
              <a:t>||^2 + alpha * lambda * ||w||1 + (1 - alpha) * lambda * ||w||2^2</a:t>
            </a:r>
          </a:p>
          <a:p>
            <a:pPr algn="just"/>
            <a:endParaRPr lang="en-US" sz="2300" b="1" i="0" dirty="0">
              <a:solidFill>
                <a:srgbClr val="374151"/>
              </a:solidFill>
              <a:effectLst/>
              <a:latin typeface="Söhne"/>
            </a:endParaRPr>
          </a:p>
          <a:p>
            <a:pPr algn="just"/>
            <a:r>
              <a:rPr lang="en-US" sz="2300" b="1" i="0" dirty="0">
                <a:solidFill>
                  <a:srgbClr val="374151"/>
                </a:solidFill>
                <a:effectLst/>
                <a:latin typeface="Söhne"/>
              </a:rPr>
              <a:t>where ||w||1 is the L1 norm of the coefficients, which is the sum of the absolute values of the coefficients:</a:t>
            </a:r>
          </a:p>
          <a:p>
            <a:pPr algn="just"/>
            <a:r>
              <a:rPr lang="en-US" sz="2300" b="1" i="0" dirty="0">
                <a:solidFill>
                  <a:srgbClr val="374151"/>
                </a:solidFill>
                <a:effectLst/>
                <a:latin typeface="Söhne"/>
              </a:rPr>
              <a:t>||w||1 = |w</a:t>
            </a:r>
            <a:r>
              <a:rPr lang="en-US" sz="2300" b="1" i="0" baseline="-25000" dirty="0">
                <a:solidFill>
                  <a:srgbClr val="374151"/>
                </a:solidFill>
                <a:effectLst/>
                <a:latin typeface="Söhne"/>
              </a:rPr>
              <a:t>1</a:t>
            </a:r>
            <a:r>
              <a:rPr lang="en-US" sz="2300" b="1" i="0" dirty="0">
                <a:solidFill>
                  <a:srgbClr val="374151"/>
                </a:solidFill>
                <a:effectLst/>
                <a:latin typeface="Söhne"/>
              </a:rPr>
              <a:t>| + |w</a:t>
            </a:r>
            <a:r>
              <a:rPr lang="en-US" sz="2300" b="1" i="0" baseline="-25000" dirty="0">
                <a:solidFill>
                  <a:srgbClr val="374151"/>
                </a:solidFill>
                <a:effectLst/>
                <a:latin typeface="Söhne"/>
              </a:rPr>
              <a:t>2</a:t>
            </a:r>
            <a:r>
              <a:rPr lang="en-US" sz="2300" b="1" i="0" dirty="0">
                <a:solidFill>
                  <a:srgbClr val="374151"/>
                </a:solidFill>
                <a:effectLst/>
                <a:latin typeface="Söhne"/>
              </a:rPr>
              <a:t>| + ... + |</a:t>
            </a:r>
            <a:r>
              <a:rPr lang="en-US" sz="2300" b="1" i="0" dirty="0" err="1">
                <a:solidFill>
                  <a:srgbClr val="374151"/>
                </a:solidFill>
                <a:effectLst/>
                <a:latin typeface="Söhne"/>
              </a:rPr>
              <a:t>w</a:t>
            </a:r>
            <a:r>
              <a:rPr lang="en-US" sz="2300" b="1" i="0" baseline="-25000" dirty="0" err="1">
                <a:solidFill>
                  <a:srgbClr val="374151"/>
                </a:solidFill>
                <a:effectLst/>
                <a:latin typeface="Söhne"/>
              </a:rPr>
              <a:t>n</a:t>
            </a:r>
            <a:r>
              <a:rPr lang="en-US" sz="2300" b="1" i="0" dirty="0">
                <a:solidFill>
                  <a:srgbClr val="374151"/>
                </a:solidFill>
                <a:effectLst/>
                <a:latin typeface="Söhne"/>
              </a:rPr>
              <a:t>|</a:t>
            </a:r>
          </a:p>
          <a:p>
            <a:pPr algn="just"/>
            <a:endParaRPr lang="en-US" sz="2300" b="1" i="0" dirty="0">
              <a:solidFill>
                <a:srgbClr val="374151"/>
              </a:solidFill>
              <a:effectLst/>
              <a:latin typeface="Söhne"/>
            </a:endParaRPr>
          </a:p>
          <a:p>
            <a:pPr algn="just"/>
            <a:r>
              <a:rPr lang="en-US" sz="2300" b="1" i="0" dirty="0">
                <a:solidFill>
                  <a:srgbClr val="374151"/>
                </a:solidFill>
                <a:effectLst/>
                <a:latin typeface="Söhne"/>
              </a:rPr>
              <a:t>And ||w||</a:t>
            </a:r>
            <a:r>
              <a:rPr lang="en-US" sz="2300" b="1" i="0" baseline="-25000" dirty="0">
                <a:solidFill>
                  <a:srgbClr val="374151"/>
                </a:solidFill>
                <a:effectLst/>
                <a:latin typeface="Söhne"/>
              </a:rPr>
              <a:t>2</a:t>
            </a:r>
            <a:r>
              <a:rPr lang="en-US" sz="2300" b="1" i="0" dirty="0">
                <a:solidFill>
                  <a:srgbClr val="374151"/>
                </a:solidFill>
                <a:effectLst/>
                <a:latin typeface="Söhne"/>
              </a:rPr>
              <a:t>^2 is the L2 norm of the coefficients, which is the sum of the squared values of the coefficients:</a:t>
            </a:r>
          </a:p>
          <a:p>
            <a:pPr algn="just"/>
            <a:r>
              <a:rPr lang="en-US" sz="2300" b="1" i="0" dirty="0">
                <a:solidFill>
                  <a:srgbClr val="374151"/>
                </a:solidFill>
                <a:effectLst/>
                <a:latin typeface="Söhne"/>
              </a:rPr>
              <a:t>||w||</a:t>
            </a:r>
            <a:r>
              <a:rPr lang="en-US" sz="2300" b="1" i="0" baseline="-25000" dirty="0">
                <a:solidFill>
                  <a:srgbClr val="374151"/>
                </a:solidFill>
                <a:effectLst/>
                <a:latin typeface="Söhne"/>
              </a:rPr>
              <a:t>2</a:t>
            </a:r>
            <a:r>
              <a:rPr lang="en-US" sz="2300" b="1" i="0" dirty="0">
                <a:solidFill>
                  <a:srgbClr val="374151"/>
                </a:solidFill>
                <a:effectLst/>
                <a:latin typeface="Söhne"/>
              </a:rPr>
              <a:t>^2 = w</a:t>
            </a:r>
            <a:r>
              <a:rPr lang="en-US" sz="2300" b="1" i="0" baseline="-25000" dirty="0">
                <a:solidFill>
                  <a:srgbClr val="374151"/>
                </a:solidFill>
                <a:effectLst/>
                <a:latin typeface="Söhne"/>
              </a:rPr>
              <a:t>1</a:t>
            </a:r>
            <a:r>
              <a:rPr lang="en-US" sz="2300" b="1" i="0" dirty="0">
                <a:solidFill>
                  <a:srgbClr val="374151"/>
                </a:solidFill>
                <a:effectLst/>
                <a:latin typeface="Söhne"/>
              </a:rPr>
              <a:t>^2 + w</a:t>
            </a:r>
            <a:r>
              <a:rPr lang="en-US" sz="2300" b="1" i="0" baseline="-25000" dirty="0">
                <a:solidFill>
                  <a:srgbClr val="374151"/>
                </a:solidFill>
                <a:effectLst/>
                <a:latin typeface="Söhne"/>
              </a:rPr>
              <a:t>2</a:t>
            </a:r>
            <a:r>
              <a:rPr lang="en-US" sz="2300" b="1" i="0" dirty="0">
                <a:solidFill>
                  <a:srgbClr val="374151"/>
                </a:solidFill>
                <a:effectLst/>
                <a:latin typeface="Söhne"/>
              </a:rPr>
              <a:t>^2 + ... + w</a:t>
            </a:r>
            <a:r>
              <a:rPr lang="en-US" sz="2300" b="1" i="0" baseline="-25000" dirty="0">
                <a:solidFill>
                  <a:srgbClr val="374151"/>
                </a:solidFill>
                <a:effectLst/>
                <a:latin typeface="Söhne"/>
              </a:rPr>
              <a:t>n</a:t>
            </a:r>
            <a:r>
              <a:rPr lang="en-US" sz="2300" b="1" i="0" dirty="0">
                <a:solidFill>
                  <a:srgbClr val="374151"/>
                </a:solidFill>
                <a:effectLst/>
                <a:latin typeface="Söhne"/>
              </a:rPr>
              <a:t>^2</a:t>
            </a:r>
          </a:p>
        </p:txBody>
      </p:sp>
    </p:spTree>
    <p:extLst>
      <p:ext uri="{BB962C8B-B14F-4D97-AF65-F5344CB8AC3E}">
        <p14:creationId xmlns:p14="http://schemas.microsoft.com/office/powerpoint/2010/main" val="2495047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121638" y="-102637"/>
            <a:ext cx="9022362" cy="584775"/>
          </a:xfrm>
          <a:prstGeom prst="rect">
            <a:avLst/>
          </a:prstGeom>
          <a:noFill/>
        </p:spPr>
        <p:txBody>
          <a:bodyPr wrap="square" rtlCol="0">
            <a:spAutoFit/>
          </a:bodyPr>
          <a:lstStyle/>
          <a:p>
            <a:pPr algn="ctr"/>
            <a:r>
              <a:rPr lang="en-US" sz="3200" b="1" dirty="0">
                <a:solidFill>
                  <a:srgbClr val="C00000"/>
                </a:solidFill>
              </a:rPr>
              <a:t>Elastic Net Regression (Regularization Technique)</a:t>
            </a:r>
          </a:p>
        </p:txBody>
      </p:sp>
      <p:sp>
        <p:nvSpPr>
          <p:cNvPr id="9" name="Rectangle 3">
            <a:extLst>
              <a:ext uri="{FF2B5EF4-FFF2-40B4-BE49-F238E27FC236}">
                <a16:creationId xmlns:a16="http://schemas.microsoft.com/office/drawing/2014/main" id="{06209A94-6A45-CAA8-6454-7FB969151DFB}"/>
              </a:ext>
            </a:extLst>
          </p:cNvPr>
          <p:cNvSpPr>
            <a:spLocks noChangeArrowheads="1"/>
          </p:cNvSpPr>
          <p:nvPr/>
        </p:nvSpPr>
        <p:spPr bwMode="auto">
          <a:xfrm>
            <a:off x="237846" y="1397675"/>
            <a:ext cx="8668308"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Söhne"/>
              </a:rPr>
              <a:t>The parameter lambda controls the strength of the penalty term. A higher value of lambda results in a stronger penalty, which makes the coefficients smaller and the model simpler.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Söhne"/>
              </a:rPr>
              <a:t>The parameter alpha controls the relative weight of the L1 and L2 penalties. </a:t>
            </a:r>
            <a:r>
              <a:rPr kumimoji="0" lang="en-US" altLang="en-US" sz="2400" b="1" i="0" u="none" strike="noStrike" cap="none" normalizeH="0" baseline="0" dirty="0">
                <a:ln>
                  <a:noFill/>
                </a:ln>
                <a:solidFill>
                  <a:srgbClr val="0070C0"/>
                </a:solidFill>
                <a:effectLst/>
                <a:latin typeface="Söhne"/>
              </a:rPr>
              <a:t>A value of alpha=1 corresponds to Lasso regression, while a value of alpha=0 corresponds to Ridge regression.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000000"/>
              </a:solidFill>
              <a:effectLst/>
              <a:latin typeface="Söhne"/>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Söhne"/>
              </a:rPr>
              <a:t>To minimize the cost function, we can use optimization techniques such as gradient descent.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100" b="1" i="0" u="none" strike="noStrike" cap="none" normalizeH="0" baseline="0" dirty="0">
              <a:ln>
                <a:noFill/>
              </a:ln>
              <a:solidFill>
                <a:srgbClr val="000000"/>
              </a:solidFill>
              <a:effectLst/>
              <a:latin typeface="Söhne"/>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1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93699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121638" y="-102637"/>
            <a:ext cx="9022362" cy="584775"/>
          </a:xfrm>
          <a:prstGeom prst="rect">
            <a:avLst/>
          </a:prstGeom>
          <a:noFill/>
        </p:spPr>
        <p:txBody>
          <a:bodyPr wrap="square" rtlCol="0">
            <a:spAutoFit/>
          </a:bodyPr>
          <a:lstStyle/>
          <a:p>
            <a:pPr algn="ctr"/>
            <a:r>
              <a:rPr lang="en-US" sz="3200" b="1" i="0" dirty="0">
                <a:solidFill>
                  <a:srgbClr val="C00000"/>
                </a:solidFill>
                <a:effectLst/>
                <a:latin typeface="erdana"/>
              </a:rPr>
              <a:t>Logistic Regression</a:t>
            </a:r>
          </a:p>
        </p:txBody>
      </p:sp>
      <p:sp>
        <p:nvSpPr>
          <p:cNvPr id="9" name="Rectangle 3">
            <a:extLst>
              <a:ext uri="{FF2B5EF4-FFF2-40B4-BE49-F238E27FC236}">
                <a16:creationId xmlns:a16="http://schemas.microsoft.com/office/drawing/2014/main" id="{06209A94-6A45-CAA8-6454-7FB969151DFB}"/>
              </a:ext>
            </a:extLst>
          </p:cNvPr>
          <p:cNvSpPr>
            <a:spLocks noChangeArrowheads="1"/>
          </p:cNvSpPr>
          <p:nvPr/>
        </p:nvSpPr>
        <p:spPr bwMode="auto">
          <a:xfrm>
            <a:off x="237846" y="533192"/>
            <a:ext cx="8668308" cy="6324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buFont typeface="Arial" panose="020B0604020202020204" pitchFamily="34" charset="0"/>
              <a:buChar char="•"/>
            </a:pPr>
            <a:r>
              <a:rPr lang="en-US" sz="2400" b="1" i="0" dirty="0">
                <a:solidFill>
                  <a:srgbClr val="000000"/>
                </a:solidFill>
                <a:effectLst/>
                <a:latin typeface="inter-regular"/>
              </a:rPr>
              <a:t>Logistic regression is one of the most popular Machine Learning algorithms, which comes under the Supervised Learning technique. It is used for predicting the categorical dependent variable using a given set of independent variables.</a:t>
            </a:r>
          </a:p>
          <a:p>
            <a:pPr algn="just">
              <a:buFont typeface="Arial" panose="020B0604020202020204" pitchFamily="34" charset="0"/>
              <a:buChar char="•"/>
            </a:pPr>
            <a:endParaRPr lang="en-US" sz="2400" b="1" i="0" dirty="0">
              <a:solidFill>
                <a:srgbClr val="000000"/>
              </a:solidFill>
              <a:effectLst/>
              <a:latin typeface="inter-regular"/>
            </a:endParaRPr>
          </a:p>
          <a:p>
            <a:pPr algn="just">
              <a:buFont typeface="Arial" panose="020B0604020202020204" pitchFamily="34" charset="0"/>
              <a:buChar char="•"/>
            </a:pPr>
            <a:r>
              <a:rPr lang="en-US" sz="2400" b="1" i="0" dirty="0">
                <a:solidFill>
                  <a:srgbClr val="000000"/>
                </a:solidFill>
                <a:effectLst/>
                <a:latin typeface="inter-regular"/>
              </a:rPr>
              <a:t>Logistic regression predicts the output of a categorical dependent variable. Therefore the outcome must be a categorical or discrete value. It can be either Yes or No, 0 or 1, true or False, etc. but instead of giving the exact value as 0 and 1, </a:t>
            </a:r>
            <a:r>
              <a:rPr lang="en-US" sz="2400" b="1" i="0" dirty="0">
                <a:solidFill>
                  <a:srgbClr val="C00000"/>
                </a:solidFill>
                <a:effectLst/>
                <a:latin typeface="inter-bold"/>
              </a:rPr>
              <a:t>it gives the probabilistic values which lie between 0 and 1</a:t>
            </a:r>
            <a:r>
              <a:rPr lang="en-US" sz="2400" b="1" i="0" dirty="0">
                <a:solidFill>
                  <a:srgbClr val="C00000"/>
                </a:solidFill>
                <a:effectLst/>
                <a:latin typeface="inter-regular"/>
              </a:rPr>
              <a:t>.</a:t>
            </a:r>
          </a:p>
          <a:p>
            <a:pPr algn="just">
              <a:buFont typeface="Arial" panose="020B0604020202020204" pitchFamily="34" charset="0"/>
              <a:buChar char="•"/>
            </a:pPr>
            <a:endParaRPr lang="en-US" sz="2400" b="1" i="0" dirty="0">
              <a:solidFill>
                <a:srgbClr val="000000"/>
              </a:solidFill>
              <a:effectLst/>
              <a:latin typeface="inter-regular"/>
            </a:endParaRPr>
          </a:p>
          <a:p>
            <a:pPr algn="just">
              <a:buFont typeface="Arial" panose="020B0604020202020204" pitchFamily="34" charset="0"/>
              <a:buChar char="•"/>
            </a:pPr>
            <a:r>
              <a:rPr lang="en-US" sz="2400" b="1" i="0" dirty="0">
                <a:solidFill>
                  <a:srgbClr val="000000"/>
                </a:solidFill>
                <a:effectLst/>
                <a:latin typeface="inter-regular"/>
              </a:rPr>
              <a:t>Logistic Regression is much similar to the Linear Regression except that how they are used. Linear Regression is used for solving Regression problems, whereas </a:t>
            </a:r>
            <a:r>
              <a:rPr lang="en-US" sz="2400" b="1" i="0" dirty="0">
                <a:solidFill>
                  <a:srgbClr val="C00000"/>
                </a:solidFill>
                <a:effectLst/>
                <a:latin typeface="inter-bold"/>
              </a:rPr>
              <a:t>Logistic regression is used for solving the classification problems</a:t>
            </a:r>
            <a:r>
              <a:rPr lang="en-US" sz="2400" b="1" i="0" dirty="0">
                <a:solidFill>
                  <a:srgbClr val="C00000"/>
                </a:solidFill>
                <a:effectLst/>
                <a:latin typeface="inter-regular"/>
              </a:rPr>
              <a:t>.</a:t>
            </a:r>
          </a:p>
          <a:p>
            <a:pPr algn="just">
              <a:buFont typeface="Arial" panose="020B0604020202020204" pitchFamily="34" charset="0"/>
              <a:buChar char="•"/>
            </a:pPr>
            <a:endParaRPr lang="en-US" sz="2400" b="1" i="0" dirty="0">
              <a:solidFill>
                <a:srgbClr val="000000"/>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1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56648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121638" y="-102637"/>
            <a:ext cx="9022362" cy="584775"/>
          </a:xfrm>
          <a:prstGeom prst="rect">
            <a:avLst/>
          </a:prstGeom>
          <a:noFill/>
        </p:spPr>
        <p:txBody>
          <a:bodyPr wrap="square" rtlCol="0">
            <a:spAutoFit/>
          </a:bodyPr>
          <a:lstStyle/>
          <a:p>
            <a:pPr algn="ctr"/>
            <a:r>
              <a:rPr lang="en-US" sz="3200" b="1" i="0" dirty="0">
                <a:solidFill>
                  <a:srgbClr val="C00000"/>
                </a:solidFill>
                <a:effectLst/>
                <a:latin typeface="erdana"/>
              </a:rPr>
              <a:t>Logistic Regression</a:t>
            </a:r>
          </a:p>
        </p:txBody>
      </p:sp>
      <p:sp>
        <p:nvSpPr>
          <p:cNvPr id="9" name="Rectangle 3">
            <a:extLst>
              <a:ext uri="{FF2B5EF4-FFF2-40B4-BE49-F238E27FC236}">
                <a16:creationId xmlns:a16="http://schemas.microsoft.com/office/drawing/2014/main" id="{06209A94-6A45-CAA8-6454-7FB969151DFB}"/>
              </a:ext>
            </a:extLst>
          </p:cNvPr>
          <p:cNvSpPr>
            <a:spLocks noChangeArrowheads="1"/>
          </p:cNvSpPr>
          <p:nvPr/>
        </p:nvSpPr>
        <p:spPr bwMode="auto">
          <a:xfrm>
            <a:off x="237846" y="318186"/>
            <a:ext cx="8668308"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buFont typeface="Arial" panose="020B0604020202020204" pitchFamily="34" charset="0"/>
              <a:buChar char="•"/>
            </a:pPr>
            <a:r>
              <a:rPr lang="en-US" sz="2400" b="1" i="0" dirty="0">
                <a:solidFill>
                  <a:srgbClr val="000000"/>
                </a:solidFill>
                <a:effectLst/>
                <a:latin typeface="inter-regular"/>
              </a:rPr>
              <a:t>In Logistic regression, instead of fitting a regression line, we fit an "S" shaped logistic function, which predicts two maximum values (0 or 1).</a:t>
            </a:r>
          </a:p>
          <a:p>
            <a:pPr algn="just">
              <a:buFont typeface="Arial" panose="020B0604020202020204" pitchFamily="34" charset="0"/>
              <a:buChar char="•"/>
            </a:pPr>
            <a:r>
              <a:rPr lang="en-US" sz="2400" b="1" i="0" dirty="0">
                <a:solidFill>
                  <a:srgbClr val="000000"/>
                </a:solidFill>
                <a:effectLst/>
                <a:latin typeface="inter-regular"/>
              </a:rPr>
              <a:t>Logistic Regression is a significant machine learning algorithm because it has the ability to provide probabilities and classify new data using continuous and discrete datasets.</a:t>
            </a:r>
          </a:p>
          <a:p>
            <a:pPr algn="just">
              <a:buFont typeface="Arial" panose="020B0604020202020204" pitchFamily="34" charset="0"/>
              <a:buChar char="•"/>
            </a:pPr>
            <a:r>
              <a:rPr lang="en-US" sz="2400" b="1" i="0" dirty="0">
                <a:solidFill>
                  <a:srgbClr val="000000"/>
                </a:solidFill>
                <a:effectLst/>
                <a:latin typeface="inter-regular"/>
              </a:rPr>
              <a:t>Logistic Regression can be used to classify the observations using different types of data and can easily determine the most effective variables used for the classification. The below image is showing the logistic function:</a:t>
            </a:r>
          </a:p>
          <a:p>
            <a:pPr algn="just">
              <a:buFont typeface="Arial" panose="020B0604020202020204" pitchFamily="34" charset="0"/>
              <a:buChar char="•"/>
            </a:pPr>
            <a:endParaRPr lang="en-US" sz="2400" b="1" i="0" dirty="0">
              <a:solidFill>
                <a:srgbClr val="000000"/>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100" b="1"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47055F43-816E-AE86-125C-76A3505B2DB4}"/>
              </a:ext>
            </a:extLst>
          </p:cNvPr>
          <p:cNvPicPr>
            <a:picLocks noChangeAspect="1"/>
          </p:cNvPicPr>
          <p:nvPr/>
        </p:nvPicPr>
        <p:blipFill>
          <a:blip r:embed="rId2"/>
          <a:stretch>
            <a:fillRect/>
          </a:stretch>
        </p:blipFill>
        <p:spPr>
          <a:xfrm>
            <a:off x="3130518" y="3653360"/>
            <a:ext cx="4954637" cy="3204639"/>
          </a:xfrm>
          <a:prstGeom prst="rect">
            <a:avLst/>
          </a:prstGeom>
        </p:spPr>
      </p:pic>
    </p:spTree>
    <p:extLst>
      <p:ext uri="{BB962C8B-B14F-4D97-AF65-F5344CB8AC3E}">
        <p14:creationId xmlns:p14="http://schemas.microsoft.com/office/powerpoint/2010/main" val="3905668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121638" y="-102637"/>
            <a:ext cx="9022362" cy="584775"/>
          </a:xfrm>
          <a:prstGeom prst="rect">
            <a:avLst/>
          </a:prstGeom>
          <a:noFill/>
        </p:spPr>
        <p:txBody>
          <a:bodyPr wrap="square" rtlCol="0">
            <a:spAutoFit/>
          </a:bodyPr>
          <a:lstStyle/>
          <a:p>
            <a:pPr algn="ctr"/>
            <a:r>
              <a:rPr lang="en-US" sz="3200" b="1" i="0" dirty="0">
                <a:solidFill>
                  <a:srgbClr val="C00000"/>
                </a:solidFill>
                <a:effectLst/>
                <a:latin typeface="erdana"/>
              </a:rPr>
              <a:t>Logistic Regression</a:t>
            </a:r>
          </a:p>
        </p:txBody>
      </p:sp>
      <p:sp>
        <p:nvSpPr>
          <p:cNvPr id="9" name="Rectangle 3">
            <a:extLst>
              <a:ext uri="{FF2B5EF4-FFF2-40B4-BE49-F238E27FC236}">
                <a16:creationId xmlns:a16="http://schemas.microsoft.com/office/drawing/2014/main" id="{06209A94-6A45-CAA8-6454-7FB969151DFB}"/>
              </a:ext>
            </a:extLst>
          </p:cNvPr>
          <p:cNvSpPr>
            <a:spLocks noChangeArrowheads="1"/>
          </p:cNvSpPr>
          <p:nvPr/>
        </p:nvSpPr>
        <p:spPr bwMode="auto">
          <a:xfrm>
            <a:off x="237846" y="605086"/>
            <a:ext cx="8668308" cy="226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b="1" i="0" dirty="0">
                <a:solidFill>
                  <a:srgbClr val="C00000"/>
                </a:solidFill>
                <a:effectLst/>
                <a:latin typeface="erdana"/>
              </a:rPr>
              <a:t>Logistic Regression Equation:</a:t>
            </a:r>
          </a:p>
          <a:p>
            <a:pPr algn="just"/>
            <a:r>
              <a:rPr lang="en-US" sz="2400" b="1" i="0" dirty="0">
                <a:solidFill>
                  <a:srgbClr val="333333"/>
                </a:solidFill>
                <a:effectLst/>
                <a:latin typeface="inter-regular"/>
              </a:rPr>
              <a:t>The Logistic regression equation can be obtained from the Linear Regression equation. The mathematical steps to get Logistic Regression equations are given below:</a:t>
            </a:r>
          </a:p>
          <a:p>
            <a:pPr algn="just">
              <a:buFont typeface="Arial" panose="020B0604020202020204" pitchFamily="34" charset="0"/>
              <a:buChar char="•"/>
            </a:pPr>
            <a:r>
              <a:rPr lang="en-US" sz="2400" b="1" i="0" dirty="0">
                <a:solidFill>
                  <a:srgbClr val="000000"/>
                </a:solidFill>
                <a:effectLst/>
                <a:latin typeface="inter-regular"/>
              </a:rPr>
              <a:t>We know the equation of the straight line can be written as: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100" b="1"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87490C89-034E-7B56-B997-1D844F83547C}"/>
              </a:ext>
            </a:extLst>
          </p:cNvPr>
          <p:cNvPicPr>
            <a:picLocks noChangeAspect="1"/>
          </p:cNvPicPr>
          <p:nvPr/>
        </p:nvPicPr>
        <p:blipFill>
          <a:blip r:embed="rId2"/>
          <a:stretch>
            <a:fillRect/>
          </a:stretch>
        </p:blipFill>
        <p:spPr>
          <a:xfrm>
            <a:off x="2122476" y="2571752"/>
            <a:ext cx="4819650" cy="381000"/>
          </a:xfrm>
          <a:prstGeom prst="rect">
            <a:avLst/>
          </a:prstGeom>
        </p:spPr>
      </p:pic>
      <p:sp>
        <p:nvSpPr>
          <p:cNvPr id="11" name="TextBox 10">
            <a:extLst>
              <a:ext uri="{FF2B5EF4-FFF2-40B4-BE49-F238E27FC236}">
                <a16:creationId xmlns:a16="http://schemas.microsoft.com/office/drawing/2014/main" id="{9B60BB80-2F7E-D907-273B-6B70D9DD1F03}"/>
              </a:ext>
            </a:extLst>
          </p:cNvPr>
          <p:cNvSpPr txBox="1"/>
          <p:nvPr/>
        </p:nvSpPr>
        <p:spPr>
          <a:xfrm>
            <a:off x="237845" y="3200600"/>
            <a:ext cx="8588913" cy="707886"/>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inter-regular"/>
              </a:rPr>
              <a:t>In Logistic Regression y can be between 0 and 1 only, so for this let's divide the above equation by (1-y):</a:t>
            </a:r>
          </a:p>
        </p:txBody>
      </p:sp>
      <p:pic>
        <p:nvPicPr>
          <p:cNvPr id="13" name="Picture 12">
            <a:extLst>
              <a:ext uri="{FF2B5EF4-FFF2-40B4-BE49-F238E27FC236}">
                <a16:creationId xmlns:a16="http://schemas.microsoft.com/office/drawing/2014/main" id="{A20EDA28-DCEC-98B6-DD55-ED7698F4C0B2}"/>
              </a:ext>
            </a:extLst>
          </p:cNvPr>
          <p:cNvPicPr>
            <a:picLocks noChangeAspect="1"/>
          </p:cNvPicPr>
          <p:nvPr/>
        </p:nvPicPr>
        <p:blipFill>
          <a:blip r:embed="rId3"/>
          <a:stretch>
            <a:fillRect/>
          </a:stretch>
        </p:blipFill>
        <p:spPr>
          <a:xfrm>
            <a:off x="3158023" y="3872835"/>
            <a:ext cx="4152900" cy="542925"/>
          </a:xfrm>
          <a:prstGeom prst="rect">
            <a:avLst/>
          </a:prstGeom>
        </p:spPr>
      </p:pic>
      <p:sp>
        <p:nvSpPr>
          <p:cNvPr id="15" name="TextBox 14">
            <a:extLst>
              <a:ext uri="{FF2B5EF4-FFF2-40B4-BE49-F238E27FC236}">
                <a16:creationId xmlns:a16="http://schemas.microsoft.com/office/drawing/2014/main" id="{5B0A360C-DD06-3819-D63C-7C76F12AA1A1}"/>
              </a:ext>
            </a:extLst>
          </p:cNvPr>
          <p:cNvSpPr txBox="1"/>
          <p:nvPr/>
        </p:nvSpPr>
        <p:spPr>
          <a:xfrm>
            <a:off x="298884" y="4914077"/>
            <a:ext cx="8527874" cy="707886"/>
          </a:xfrm>
          <a:prstGeom prst="rect">
            <a:avLst/>
          </a:prstGeom>
          <a:noFill/>
        </p:spPr>
        <p:txBody>
          <a:bodyPr wrap="square">
            <a:spAutoFit/>
          </a:bodyPr>
          <a:lstStyle/>
          <a:p>
            <a:pPr algn="just">
              <a:buFont typeface="Arial" panose="020B0604020202020204" pitchFamily="34" charset="0"/>
              <a:buChar char="•"/>
            </a:pPr>
            <a:r>
              <a:rPr lang="en-US" sz="2000" b="1" i="0" dirty="0">
                <a:solidFill>
                  <a:srgbClr val="000000"/>
                </a:solidFill>
                <a:effectLst/>
                <a:latin typeface="inter-regular"/>
              </a:rPr>
              <a:t>But we need range between -[infinity] to +[infinity], then take logarithm of the equation it will become:</a:t>
            </a:r>
          </a:p>
        </p:txBody>
      </p:sp>
      <p:pic>
        <p:nvPicPr>
          <p:cNvPr id="17" name="Picture 16">
            <a:extLst>
              <a:ext uri="{FF2B5EF4-FFF2-40B4-BE49-F238E27FC236}">
                <a16:creationId xmlns:a16="http://schemas.microsoft.com/office/drawing/2014/main" id="{165C89F1-DE52-2E39-5541-B0781D9D3668}"/>
              </a:ext>
            </a:extLst>
          </p:cNvPr>
          <p:cNvPicPr>
            <a:picLocks noChangeAspect="1"/>
          </p:cNvPicPr>
          <p:nvPr/>
        </p:nvPicPr>
        <p:blipFill>
          <a:blip r:embed="rId4"/>
          <a:stretch>
            <a:fillRect/>
          </a:stretch>
        </p:blipFill>
        <p:spPr>
          <a:xfrm>
            <a:off x="1528762" y="5662364"/>
            <a:ext cx="6086475" cy="590550"/>
          </a:xfrm>
          <a:prstGeom prst="rect">
            <a:avLst/>
          </a:prstGeom>
        </p:spPr>
      </p:pic>
      <p:sp>
        <p:nvSpPr>
          <p:cNvPr id="19" name="TextBox 18">
            <a:extLst>
              <a:ext uri="{FF2B5EF4-FFF2-40B4-BE49-F238E27FC236}">
                <a16:creationId xmlns:a16="http://schemas.microsoft.com/office/drawing/2014/main" id="{74818AA6-1830-EE3F-3C0C-98FA5BB15AF7}"/>
              </a:ext>
            </a:extLst>
          </p:cNvPr>
          <p:cNvSpPr txBox="1"/>
          <p:nvPr/>
        </p:nvSpPr>
        <p:spPr>
          <a:xfrm>
            <a:off x="905409" y="6369097"/>
            <a:ext cx="8238591" cy="400110"/>
          </a:xfrm>
          <a:prstGeom prst="rect">
            <a:avLst/>
          </a:prstGeom>
          <a:noFill/>
        </p:spPr>
        <p:txBody>
          <a:bodyPr wrap="square">
            <a:spAutoFit/>
          </a:bodyPr>
          <a:lstStyle/>
          <a:p>
            <a:r>
              <a:rPr lang="en-US" sz="2000" b="1" i="0" dirty="0">
                <a:solidFill>
                  <a:srgbClr val="333333"/>
                </a:solidFill>
                <a:effectLst/>
                <a:latin typeface="inter-regular"/>
              </a:rPr>
              <a:t>The above equation is the final equation for Logistic Regression.</a:t>
            </a:r>
            <a:endParaRPr lang="en-US" sz="2000" b="1" dirty="0"/>
          </a:p>
        </p:txBody>
      </p:sp>
    </p:spTree>
    <p:extLst>
      <p:ext uri="{BB962C8B-B14F-4D97-AF65-F5344CB8AC3E}">
        <p14:creationId xmlns:p14="http://schemas.microsoft.com/office/powerpoint/2010/main" val="917570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121638" y="-102637"/>
            <a:ext cx="9022362" cy="584775"/>
          </a:xfrm>
          <a:prstGeom prst="rect">
            <a:avLst/>
          </a:prstGeom>
          <a:noFill/>
        </p:spPr>
        <p:txBody>
          <a:bodyPr wrap="square" rtlCol="0">
            <a:spAutoFit/>
          </a:bodyPr>
          <a:lstStyle/>
          <a:p>
            <a:pPr algn="ctr"/>
            <a:r>
              <a:rPr lang="en-US" sz="3200" b="1" i="0" dirty="0">
                <a:solidFill>
                  <a:srgbClr val="C00000"/>
                </a:solidFill>
                <a:effectLst/>
                <a:latin typeface="erdana"/>
              </a:rPr>
              <a:t>Logistic Regression</a:t>
            </a:r>
          </a:p>
        </p:txBody>
      </p:sp>
      <p:sp>
        <p:nvSpPr>
          <p:cNvPr id="9" name="Rectangle 3">
            <a:extLst>
              <a:ext uri="{FF2B5EF4-FFF2-40B4-BE49-F238E27FC236}">
                <a16:creationId xmlns:a16="http://schemas.microsoft.com/office/drawing/2014/main" id="{06209A94-6A45-CAA8-6454-7FB969151DFB}"/>
              </a:ext>
            </a:extLst>
          </p:cNvPr>
          <p:cNvSpPr>
            <a:spLocks noChangeArrowheads="1"/>
          </p:cNvSpPr>
          <p:nvPr/>
        </p:nvSpPr>
        <p:spPr bwMode="auto">
          <a:xfrm>
            <a:off x="237846" y="629988"/>
            <a:ext cx="8668308"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b="1" i="0" dirty="0">
                <a:solidFill>
                  <a:srgbClr val="C00000"/>
                </a:solidFill>
                <a:effectLst/>
                <a:latin typeface="erdana"/>
              </a:rPr>
              <a:t>Logistic Function (Sigmoid Function):</a:t>
            </a:r>
          </a:p>
          <a:p>
            <a:pPr algn="just">
              <a:buFont typeface="Arial" panose="020B0604020202020204" pitchFamily="34" charset="0"/>
              <a:buChar char="•"/>
            </a:pPr>
            <a:r>
              <a:rPr lang="en-US" sz="2400" b="1" i="0" dirty="0">
                <a:solidFill>
                  <a:srgbClr val="000000"/>
                </a:solidFill>
                <a:effectLst/>
                <a:latin typeface="inter-regular"/>
              </a:rPr>
              <a:t>The sigmoid function is a mathematical function used to map the predicted values to probabilities.</a:t>
            </a:r>
          </a:p>
          <a:p>
            <a:pPr algn="just">
              <a:buFont typeface="Arial" panose="020B0604020202020204" pitchFamily="34" charset="0"/>
              <a:buChar char="•"/>
            </a:pPr>
            <a:r>
              <a:rPr lang="en-US" sz="2400" b="1" i="0" dirty="0">
                <a:solidFill>
                  <a:srgbClr val="000000"/>
                </a:solidFill>
                <a:effectLst/>
                <a:latin typeface="inter-regular"/>
              </a:rPr>
              <a:t>It maps any real value into another value within a range of 0 and 1.</a:t>
            </a:r>
          </a:p>
          <a:p>
            <a:pPr algn="just">
              <a:buFont typeface="Arial" panose="020B0604020202020204" pitchFamily="34" charset="0"/>
              <a:buChar char="•"/>
            </a:pPr>
            <a:r>
              <a:rPr lang="en-US" sz="2400" b="1" i="0" dirty="0">
                <a:solidFill>
                  <a:srgbClr val="000000"/>
                </a:solidFill>
                <a:effectLst/>
                <a:latin typeface="inter-regular"/>
              </a:rPr>
              <a:t>The value of the logistic regression must be between 0 and 1, which cannot go beyond this limit, so it forms a curve like the "S" form. The S-form curve is called the Sigmoid function or the logistic function.</a:t>
            </a:r>
          </a:p>
          <a:p>
            <a:pPr algn="just">
              <a:buFont typeface="Arial" panose="020B0604020202020204" pitchFamily="34" charset="0"/>
              <a:buChar char="•"/>
            </a:pPr>
            <a:r>
              <a:rPr lang="en-US" sz="2400" b="1" i="0" dirty="0">
                <a:solidFill>
                  <a:srgbClr val="000000"/>
                </a:solidFill>
                <a:effectLst/>
                <a:latin typeface="inter-regular"/>
              </a:rPr>
              <a:t>In logistic regression, we use the concept of the threshold value, which defines the probability of either 0 or 1. Such as values above the threshold value tends to 1, and a value below the threshold values tends to 0.</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100" b="1"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6D79ADA7-F0DA-9E96-3FBD-15C0B82F3E09}"/>
              </a:ext>
            </a:extLst>
          </p:cNvPr>
          <p:cNvPicPr>
            <a:picLocks noChangeAspect="1"/>
          </p:cNvPicPr>
          <p:nvPr/>
        </p:nvPicPr>
        <p:blipFill>
          <a:blip r:embed="rId2"/>
          <a:stretch>
            <a:fillRect/>
          </a:stretch>
        </p:blipFill>
        <p:spPr>
          <a:xfrm>
            <a:off x="2725900" y="5475538"/>
            <a:ext cx="4438650" cy="1038225"/>
          </a:xfrm>
          <a:prstGeom prst="rect">
            <a:avLst/>
          </a:prstGeom>
        </p:spPr>
      </p:pic>
    </p:spTree>
    <p:extLst>
      <p:ext uri="{BB962C8B-B14F-4D97-AF65-F5344CB8AC3E}">
        <p14:creationId xmlns:p14="http://schemas.microsoft.com/office/powerpoint/2010/main" val="1621811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121638" y="-102637"/>
            <a:ext cx="9022362" cy="584775"/>
          </a:xfrm>
          <a:prstGeom prst="rect">
            <a:avLst/>
          </a:prstGeom>
          <a:noFill/>
        </p:spPr>
        <p:txBody>
          <a:bodyPr wrap="square" rtlCol="0">
            <a:spAutoFit/>
          </a:bodyPr>
          <a:lstStyle/>
          <a:p>
            <a:pPr algn="ctr"/>
            <a:r>
              <a:rPr lang="en-US" sz="3200" b="1" i="0" dirty="0">
                <a:solidFill>
                  <a:srgbClr val="C00000"/>
                </a:solidFill>
                <a:effectLst/>
                <a:latin typeface="erdana"/>
              </a:rPr>
              <a:t>Logistic Regression</a:t>
            </a:r>
          </a:p>
        </p:txBody>
      </p:sp>
      <p:sp>
        <p:nvSpPr>
          <p:cNvPr id="9" name="Rectangle 3">
            <a:extLst>
              <a:ext uri="{FF2B5EF4-FFF2-40B4-BE49-F238E27FC236}">
                <a16:creationId xmlns:a16="http://schemas.microsoft.com/office/drawing/2014/main" id="{06209A94-6A45-CAA8-6454-7FB969151DFB}"/>
              </a:ext>
            </a:extLst>
          </p:cNvPr>
          <p:cNvSpPr>
            <a:spLocks noChangeArrowheads="1"/>
          </p:cNvSpPr>
          <p:nvPr/>
        </p:nvSpPr>
        <p:spPr bwMode="auto">
          <a:xfrm>
            <a:off x="237846" y="2107315"/>
            <a:ext cx="8668308" cy="226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r>
              <a:rPr lang="en-US" sz="2400" b="1" i="0" dirty="0">
                <a:solidFill>
                  <a:srgbClr val="C00000"/>
                </a:solidFill>
                <a:effectLst/>
                <a:latin typeface="erdana"/>
              </a:rPr>
              <a:t>Logit Function:</a:t>
            </a:r>
          </a:p>
          <a:p>
            <a:pPr marL="0" marR="0" lvl="0" indent="0" algn="just" defTabSz="914400" rtl="0" eaLnBrk="0" fontAlgn="base" latinLnBrk="0" hangingPunct="0">
              <a:lnSpc>
                <a:spcPct val="100000"/>
              </a:lnSpc>
              <a:spcBef>
                <a:spcPct val="0"/>
              </a:spcBef>
              <a:spcAft>
                <a:spcPct val="0"/>
              </a:spcAft>
              <a:buClrTx/>
              <a:buSzTx/>
              <a:buFontTx/>
              <a:buNone/>
              <a:tabLst/>
            </a:pPr>
            <a:r>
              <a:rPr lang="en-US" sz="2400" b="0" i="0" dirty="0">
                <a:solidFill>
                  <a:srgbClr val="333333"/>
                </a:solidFill>
                <a:effectLst/>
                <a:latin typeface="-apple-system"/>
              </a:rPr>
              <a:t>A simple yet effective tool for classification tasks is the </a:t>
            </a:r>
            <a:r>
              <a:rPr lang="en-US" sz="2400" b="1" i="0" dirty="0">
                <a:solidFill>
                  <a:srgbClr val="333333"/>
                </a:solidFill>
                <a:effectLst/>
                <a:latin typeface="-apple-system"/>
              </a:rPr>
              <a:t>logit</a:t>
            </a:r>
            <a:r>
              <a:rPr lang="en-US" sz="2400" b="0" i="0" dirty="0">
                <a:solidFill>
                  <a:srgbClr val="333333"/>
                </a:solidFill>
                <a:effectLst/>
                <a:latin typeface="-apple-system"/>
              </a:rPr>
              <a:t> model. This model is often used as a baseline/benchmark approach before using more sophisticated machine learning models to evaluate the performance improvements.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100" b="1"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AB017DF6-75E7-1B08-5FD9-AAC12FC9738C}"/>
              </a:ext>
            </a:extLst>
          </p:cNvPr>
          <p:cNvPicPr>
            <a:picLocks noChangeAspect="1"/>
          </p:cNvPicPr>
          <p:nvPr/>
        </p:nvPicPr>
        <p:blipFill>
          <a:blip r:embed="rId2"/>
          <a:stretch>
            <a:fillRect/>
          </a:stretch>
        </p:blipFill>
        <p:spPr>
          <a:xfrm>
            <a:off x="1520890" y="4143472"/>
            <a:ext cx="6400800" cy="847725"/>
          </a:xfrm>
          <a:prstGeom prst="rect">
            <a:avLst/>
          </a:prstGeom>
        </p:spPr>
      </p:pic>
    </p:spTree>
    <p:extLst>
      <p:ext uri="{BB962C8B-B14F-4D97-AF65-F5344CB8AC3E}">
        <p14:creationId xmlns:p14="http://schemas.microsoft.com/office/powerpoint/2010/main" val="34766125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68B66C-E3EE-0546-9FA8-01D8D781F342}"/>
              </a:ext>
            </a:extLst>
          </p:cNvPr>
          <p:cNvSpPr txBox="1"/>
          <p:nvPr/>
        </p:nvSpPr>
        <p:spPr>
          <a:xfrm>
            <a:off x="121638" y="-102637"/>
            <a:ext cx="9022362" cy="584775"/>
          </a:xfrm>
          <a:prstGeom prst="rect">
            <a:avLst/>
          </a:prstGeom>
          <a:noFill/>
        </p:spPr>
        <p:txBody>
          <a:bodyPr wrap="square" rtlCol="0">
            <a:spAutoFit/>
          </a:bodyPr>
          <a:lstStyle/>
          <a:p>
            <a:pPr algn="ctr"/>
            <a:r>
              <a:rPr lang="en-US" sz="3200" b="1" i="0" dirty="0">
                <a:solidFill>
                  <a:srgbClr val="C00000"/>
                </a:solidFill>
                <a:effectLst/>
                <a:latin typeface="erdana"/>
              </a:rPr>
              <a:t>Logistic Regression</a:t>
            </a:r>
          </a:p>
        </p:txBody>
      </p:sp>
      <p:sp>
        <p:nvSpPr>
          <p:cNvPr id="9" name="Rectangle 3">
            <a:extLst>
              <a:ext uri="{FF2B5EF4-FFF2-40B4-BE49-F238E27FC236}">
                <a16:creationId xmlns:a16="http://schemas.microsoft.com/office/drawing/2014/main" id="{06209A94-6A45-CAA8-6454-7FB969151DFB}"/>
              </a:ext>
            </a:extLst>
          </p:cNvPr>
          <p:cNvSpPr>
            <a:spLocks noChangeArrowheads="1"/>
          </p:cNvSpPr>
          <p:nvPr/>
        </p:nvSpPr>
        <p:spPr bwMode="auto">
          <a:xfrm>
            <a:off x="237846" y="1112475"/>
            <a:ext cx="866830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400" b="0" i="0" dirty="0">
                <a:solidFill>
                  <a:srgbClr val="333333"/>
                </a:solidFill>
                <a:effectLst/>
                <a:latin typeface="-apple-system"/>
              </a:rPr>
              <a:t>The logistic regression takes the output of a linear function of </a:t>
            </a:r>
            <a:r>
              <a:rPr lang="en-US" sz="2400" b="0" i="1" dirty="0">
                <a:solidFill>
                  <a:srgbClr val="333333"/>
                </a:solidFill>
                <a:effectLst/>
                <a:latin typeface="KaTeX_Math"/>
              </a:rPr>
              <a:t>k</a:t>
            </a:r>
            <a:r>
              <a:rPr lang="en-US" sz="2400" b="0" i="0" dirty="0">
                <a:solidFill>
                  <a:srgbClr val="333333"/>
                </a:solidFill>
                <a:effectLst/>
                <a:latin typeface="-apple-system"/>
              </a:rPr>
              <a:t> independent variables and uses the logistic link function to output this value within the range of [0,1]. </a:t>
            </a:r>
            <a:endParaRPr kumimoji="0" lang="en-US" altLang="en-US" sz="2100" b="1"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1C757AF4-3DE0-985D-69EC-33D49A6CD6FC}"/>
              </a:ext>
            </a:extLst>
          </p:cNvPr>
          <p:cNvPicPr>
            <a:picLocks noChangeAspect="1"/>
          </p:cNvPicPr>
          <p:nvPr/>
        </p:nvPicPr>
        <p:blipFill>
          <a:blip r:embed="rId2"/>
          <a:stretch>
            <a:fillRect/>
          </a:stretch>
        </p:blipFill>
        <p:spPr>
          <a:xfrm>
            <a:off x="867747" y="2657133"/>
            <a:ext cx="6941976" cy="2701492"/>
          </a:xfrm>
          <a:prstGeom prst="rect">
            <a:avLst/>
          </a:prstGeom>
        </p:spPr>
      </p:pic>
    </p:spTree>
    <p:extLst>
      <p:ext uri="{BB962C8B-B14F-4D97-AF65-F5344CB8AC3E}">
        <p14:creationId xmlns:p14="http://schemas.microsoft.com/office/powerpoint/2010/main" val="45074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